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Bell MT" panose="02020503060305020303" pitchFamily="18" charset="0"/>
      <p:regular r:id="rId24"/>
      <p:bold r:id="rId25"/>
      <p:italic r:id="rId26"/>
      <p:boldItalic r:id="rId27"/>
    </p:embeddedFont>
    <p:embeddedFont>
      <p:font typeface="Book Antiqua" panose="02040602050305030304" pitchFamily="18" charset="0"/>
      <p:regular r:id="rId28"/>
      <p:bold r:id="rId29"/>
      <p:italic r:id="rId30"/>
      <p:boldItalic r:id="rId31"/>
    </p:embeddedFont>
    <p:embeddedFont>
      <p:font typeface="Libre Baskerville" panose="02000000000000000000" pitchFamily="2" charset="0"/>
      <p:regular r:id="rId32"/>
      <p:bold r:id="rId33"/>
      <p:italic r:id="rId34"/>
    </p:embeddedFont>
    <p:embeddedFont>
      <p:font typeface="Libre Franklin Light" pitchFamily="2" charset="0"/>
      <p:regular r:id="rId35"/>
      <p:bold r:id="rId36"/>
      <p:italic r:id="rId37"/>
      <p:boldItalic r:id="rId38"/>
    </p:embeddedFont>
    <p:embeddedFont>
      <p:font typeface="Lustria" panose="020B0604020202020204" charset="0"/>
      <p:regular r:id="rId39"/>
    </p:embeddedFont>
    <p:embeddedFont>
      <p:font typeface="Sorts Mill Goudy" panose="020B0604020202020204" charset="0"/>
      <p:regular r:id="rId40"/>
      <p: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gKV4jZlt4sQd/gK/4hX5z1SP1G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B4196F-3311-42FC-80B5-E0385FD42E2F}">
  <a:tblStyle styleId="{91B4196F-3311-42FC-80B5-E0385FD42E2F}"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 name="Google Shape;7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0" name="Google Shape;21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1" name="Google Shape;23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a:t>
            </a:r>
            <a:endParaRPr/>
          </a:p>
        </p:txBody>
      </p:sp>
      <p:sp>
        <p:nvSpPr>
          <p:cNvPr id="247" name="Google Shape;24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0" name="Google Shape;27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1" name="Google Shape;28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9" name="Google Shape;28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2" name="Google Shape;30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3" name="Google Shape;34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 name="Google Shape;7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5" name="Google Shape;35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 name="Google Shape;36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a:t>
            </a:r>
            <a:endParaRPr/>
          </a:p>
        </p:txBody>
      </p:sp>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a:t>
            </a:r>
            <a:endParaRPr/>
          </a:p>
        </p:txBody>
      </p:sp>
      <p:sp>
        <p:nvSpPr>
          <p:cNvPr id="140" name="Google Shape;14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.[‘;]ol;.-0ll’il0p-</a:t>
            </a:r>
            <a:endParaRPr/>
          </a:p>
        </p:txBody>
      </p:sp>
      <p:sp>
        <p:nvSpPr>
          <p:cNvPr id="155" name="Google Shape;15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 name="Google Shape;18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9"/>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9"/>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9"/>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0"/>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SzPts val="3200"/>
              <a:buChar char="•"/>
              <a:defRPr/>
            </a:lvl1pPr>
            <a:lvl2pPr marL="914400" lvl="1" indent="-406400" algn="l">
              <a:lnSpc>
                <a:spcPct val="100000"/>
              </a:lnSpc>
              <a:spcBef>
                <a:spcPts val="560"/>
              </a:spcBef>
              <a:spcAft>
                <a:spcPts val="0"/>
              </a:spcAft>
              <a:buSzPts val="2800"/>
              <a:buChar char="–"/>
              <a:defRPr/>
            </a:lvl2pPr>
            <a:lvl3pPr marL="1371600" lvl="2" indent="-381000" algn="l">
              <a:lnSpc>
                <a:spcPct val="100000"/>
              </a:lnSpc>
              <a:spcBef>
                <a:spcPts val="480"/>
              </a:spcBef>
              <a:spcAft>
                <a:spcPts val="0"/>
              </a:spcAft>
              <a:buSzPts val="2400"/>
              <a:buChar char="•"/>
              <a:defRPr/>
            </a:lvl3pPr>
            <a:lvl4pPr marL="1828800" lvl="3" indent="-355600" algn="l">
              <a:lnSpc>
                <a:spcPct val="100000"/>
              </a:lnSpc>
              <a:spcBef>
                <a:spcPts val="400"/>
              </a:spcBef>
              <a:spcAft>
                <a:spcPts val="0"/>
              </a:spcAft>
              <a:buSzPts val="20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18" name="Google Shape;18;p20"/>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722313" y="2906714"/>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4" name="Google Shape;24;p21"/>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457200" y="1600202"/>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0" name="Google Shape;30;p22"/>
          <p:cNvSpPr txBox="1">
            <a:spLocks noGrp="1"/>
          </p:cNvSpPr>
          <p:nvPr>
            <p:ph type="body" idx="2"/>
          </p:nvPr>
        </p:nvSpPr>
        <p:spPr>
          <a:xfrm>
            <a:off x="4648200" y="1600202"/>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1" name="Google Shape;31;p22"/>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2"/>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2"/>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3"/>
          <p:cNvSpPr txBox="1">
            <a:spLocks noGrp="1"/>
          </p:cNvSpPr>
          <p:nvPr>
            <p:ph type="body" idx="1"/>
          </p:nvPr>
        </p:nvSpPr>
        <p:spPr>
          <a:xfrm>
            <a:off x="457201"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7" name="Google Shape;37;p23"/>
          <p:cNvSpPr txBox="1">
            <a:spLocks noGrp="1"/>
          </p:cNvSpPr>
          <p:nvPr>
            <p:ph type="body" idx="2"/>
          </p:nvPr>
        </p:nvSpPr>
        <p:spPr>
          <a:xfrm>
            <a:off x="457201"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8" name="Google Shape;38;p23"/>
          <p:cNvSpPr txBox="1">
            <a:spLocks noGrp="1"/>
          </p:cNvSpPr>
          <p:nvPr>
            <p:ph type="body" idx="3"/>
          </p:nvPr>
        </p:nvSpPr>
        <p:spPr>
          <a:xfrm>
            <a:off x="4645026"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9" name="Google Shape;39;p23"/>
          <p:cNvSpPr txBox="1">
            <a:spLocks noGrp="1"/>
          </p:cNvSpPr>
          <p:nvPr>
            <p:ph type="body" idx="4"/>
          </p:nvPr>
        </p:nvSpPr>
        <p:spPr>
          <a:xfrm>
            <a:off x="4645026"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0" name="Google Shape;40;p23"/>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3"/>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3"/>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3"/>
        <p:cNvGrpSpPr/>
        <p:nvPr/>
      </p:nvGrpSpPr>
      <p:grpSpPr>
        <a:xfrm>
          <a:off x="0" y="0"/>
          <a:ext cx="0" cy="0"/>
          <a:chOff x="0" y="0"/>
          <a:chExt cx="0" cy="0"/>
        </a:xfrm>
      </p:grpSpPr>
      <p:sp>
        <p:nvSpPr>
          <p:cNvPr id="44" name="Google Shape;44;p24"/>
          <p:cNvSpPr txBox="1">
            <a:spLocks noGrp="1"/>
          </p:cNvSpPr>
          <p:nvPr>
            <p:ph type="title"/>
          </p:nvPr>
        </p:nvSpPr>
        <p:spPr>
          <a:xfrm>
            <a:off x="457201"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4"/>
          <p:cNvSpPr txBox="1">
            <a:spLocks noGrp="1"/>
          </p:cNvSpPr>
          <p:nvPr>
            <p:ph type="body" idx="1"/>
          </p:nvPr>
        </p:nvSpPr>
        <p:spPr>
          <a:xfrm>
            <a:off x="3575050" y="273052"/>
            <a:ext cx="5111751"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46" name="Google Shape;46;p24"/>
          <p:cNvSpPr txBox="1">
            <a:spLocks noGrp="1"/>
          </p:cNvSpPr>
          <p:nvPr>
            <p:ph type="body" idx="2"/>
          </p:nvPr>
        </p:nvSpPr>
        <p:spPr>
          <a:xfrm>
            <a:off x="457201" y="1435102"/>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47" name="Google Shape;47;p24"/>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4"/>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4"/>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0"/>
        <p:cNvGrpSpPr/>
        <p:nvPr/>
      </p:nvGrpSpPr>
      <p:grpSpPr>
        <a:xfrm>
          <a:off x="0" y="0"/>
          <a:ext cx="0" cy="0"/>
          <a:chOff x="0" y="0"/>
          <a:chExt cx="0" cy="0"/>
        </a:xfrm>
      </p:grpSpPr>
      <p:sp>
        <p:nvSpPr>
          <p:cNvPr id="51" name="Google Shape;51;p2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5"/>
          <p:cNvSpPr>
            <a:spLocks noGrp="1"/>
          </p:cNvSpPr>
          <p:nvPr>
            <p:ph type="pic" idx="2"/>
          </p:nvPr>
        </p:nvSpPr>
        <p:spPr>
          <a:xfrm>
            <a:off x="1792288" y="612775"/>
            <a:ext cx="5486400" cy="4114800"/>
          </a:xfrm>
          <a:prstGeom prst="rect">
            <a:avLst/>
          </a:prstGeom>
          <a:noFill/>
          <a:ln>
            <a:noFill/>
          </a:ln>
        </p:spPr>
      </p:sp>
      <p:sp>
        <p:nvSpPr>
          <p:cNvPr id="53" name="Google Shape;53;p2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4" name="Google Shape;54;p25"/>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5"/>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5"/>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7"/>
        <p:cNvGrpSpPr/>
        <p:nvPr/>
      </p:nvGrpSpPr>
      <p:grpSpPr>
        <a:xfrm>
          <a:off x="0" y="0"/>
          <a:ext cx="0" cy="0"/>
          <a:chOff x="0" y="0"/>
          <a:chExt cx="0" cy="0"/>
        </a:xfrm>
      </p:grpSpPr>
      <p:sp>
        <p:nvSpPr>
          <p:cNvPr id="58" name="Google Shape;58;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6"/>
          <p:cNvSpPr txBox="1">
            <a:spLocks noGrp="1"/>
          </p:cNvSpPr>
          <p:nvPr>
            <p:ph type="body" idx="1"/>
          </p:nvPr>
        </p:nvSpPr>
        <p:spPr>
          <a:xfrm rot="5400000">
            <a:off x="2309020"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0" name="Google Shape;60;p26"/>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6"/>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6"/>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3"/>
        <p:cNvGrpSpPr/>
        <p:nvPr/>
      </p:nvGrpSpPr>
      <p:grpSpPr>
        <a:xfrm>
          <a:off x="0" y="0"/>
          <a:ext cx="0" cy="0"/>
          <a:chOff x="0" y="0"/>
          <a:chExt cx="0" cy="0"/>
        </a:xfrm>
      </p:grpSpPr>
      <p:sp>
        <p:nvSpPr>
          <p:cNvPr id="64" name="Google Shape;64;p27"/>
          <p:cNvSpPr txBox="1">
            <a:spLocks noGrp="1"/>
          </p:cNvSpPr>
          <p:nvPr>
            <p:ph type="title"/>
          </p:nvPr>
        </p:nvSpPr>
        <p:spPr>
          <a:xfrm rot="5400000">
            <a:off x="4732339"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7"/>
          <p:cNvSpPr txBox="1">
            <a:spLocks noGrp="1"/>
          </p:cNvSpPr>
          <p:nvPr>
            <p:ph type="body" idx="1"/>
          </p:nvPr>
        </p:nvSpPr>
        <p:spPr>
          <a:xfrm rot="5400000">
            <a:off x="541339"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6" name="Google Shape;66;p27"/>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7"/>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7"/>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8"/>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8"/>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8"/>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8"/>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hyperlink" Target="https://www.kaggle.com/datasets/alexteboul/diabetes-health-indicators-dataset?select=diabetes_012_health_indicators_BRFSS2015.csv" TargetMode="External"/><Relationship Id="rId3" Type="http://schemas.openxmlformats.org/officeDocument/2006/relationships/image" Target="../media/image14.png"/><Relationship Id="rId7" Type="http://schemas.openxmlformats.org/officeDocument/2006/relationships/hyperlink" Target="https://www.irjmets.com/uploadedfiles/paper/issue_5_may_2022/24121/final/fin_irjmets1653791514.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www.bing.com/ck/a?!&amp;&amp;p=12a2c6f7738253e0JmltdHM9MTcwNjU3MjgwMCZpZ3VpZD0zNzAwODUwOS0zZWRmLTYwODgtMzE0YS05NzgyM2Y3MjYxZWUmaW5zaWQ9NTIxMA&amp;ptn=3&amp;ver=2&amp;hsh=3&amp;fclid=37008509-3edf-6088-314a-97823f7261ee&amp;psq=pima+dataset+csv&amp;u=a1aHR0cHM6Ly93d3cua2FnZ2xlLmNv" TargetMode="External"/><Relationship Id="rId5" Type="http://schemas.openxmlformats.org/officeDocument/2006/relationships/hyperlink" Target="https://doi.org/10.1049/htl2.12039" TargetMode="External"/><Relationship Id="rId4" Type="http://schemas.openxmlformats.org/officeDocument/2006/relationships/image" Target="../media/image15.jpg"/><Relationship Id="rId9" Type="http://schemas.openxmlformats.org/officeDocument/2006/relationships/hyperlink" Target="https://arxiv.org/ftp/arxiv/papers/1205/1205.5921.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5.gif"/><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hyperlink" Target="https://www.analyticsvidhya.com/blog/2022/01/diabetes-prediction-" TargetMode="External"/><Relationship Id="rId4" Type="http://schemas.openxmlformats.org/officeDocument/2006/relationships/hyperlink" Target="https://sci-hub.s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pic>
        <p:nvPicPr>
          <p:cNvPr id="73" name="Google Shape;73;p1"/>
          <p:cNvPicPr preferRelativeResize="0"/>
          <p:nvPr/>
        </p:nvPicPr>
        <p:blipFill rotWithShape="1">
          <a:blip r:embed="rId3">
            <a:alphaModFix/>
          </a:blip>
          <a:srcRect/>
          <a:stretch/>
        </p:blipFill>
        <p:spPr>
          <a:xfrm>
            <a:off x="0" y="-230695"/>
            <a:ext cx="18288000" cy="10538477"/>
          </a:xfrm>
          <a:prstGeom prst="rect">
            <a:avLst/>
          </a:prstGeom>
          <a:noFill/>
          <a:ln>
            <a:noFill/>
          </a:ln>
        </p:spPr>
      </p:pic>
      <p:sp>
        <p:nvSpPr>
          <p:cNvPr id="74" name="Google Shape;74;p1"/>
          <p:cNvSpPr txBox="1"/>
          <p:nvPr/>
        </p:nvSpPr>
        <p:spPr>
          <a:xfrm>
            <a:off x="5486399" y="335547"/>
            <a:ext cx="7626925" cy="8156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700"/>
              <a:buFont typeface="Arial"/>
              <a:buNone/>
            </a:pPr>
            <a:r>
              <a:rPr lang="en-US" sz="4700" b="0" i="0" u="none" strike="noStrike" cap="none">
                <a:solidFill>
                  <a:schemeClr val="lt1"/>
                </a:solidFill>
                <a:latin typeface="Book Antiqua"/>
                <a:ea typeface="Book Antiqua"/>
                <a:cs typeface="Book Antiqua"/>
                <a:sym typeface="Book Antiqua"/>
              </a:rPr>
              <a:t>DIABETES</a:t>
            </a:r>
            <a:r>
              <a:rPr lang="en-US" sz="4700" b="1" i="0" u="none" strike="noStrike" cap="none">
                <a:solidFill>
                  <a:schemeClr val="lt1"/>
                </a:solidFill>
                <a:latin typeface="Book Antiqua"/>
                <a:ea typeface="Book Antiqua"/>
                <a:cs typeface="Book Antiqua"/>
                <a:sym typeface="Book Antiqua"/>
              </a:rPr>
              <a:t>  PREDICTION</a:t>
            </a:r>
            <a:endParaRPr sz="4700" b="1" i="0" u="none" strike="noStrike" cap="none">
              <a:solidFill>
                <a:schemeClr val="lt1"/>
              </a:solidFill>
              <a:latin typeface="Book Antiqua"/>
              <a:ea typeface="Book Antiqua"/>
              <a:cs typeface="Book Antiqua"/>
              <a:sym typeface="Book Antiqua"/>
            </a:endParaRPr>
          </a:p>
        </p:txBody>
      </p:sp>
      <p:sp>
        <p:nvSpPr>
          <p:cNvPr id="75" name="Google Shape;75;p1"/>
          <p:cNvSpPr txBox="1"/>
          <p:nvPr/>
        </p:nvSpPr>
        <p:spPr>
          <a:xfrm>
            <a:off x="5486400" y="1059873"/>
            <a:ext cx="744466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FFCC99"/>
                </a:solidFill>
                <a:latin typeface="Book Antiqua"/>
                <a:ea typeface="Book Antiqua"/>
                <a:cs typeface="Book Antiqua"/>
                <a:sym typeface="Book Antiqua"/>
              </a:rPr>
              <a:t>M   A   C   H  I   N  E      L  E  A  R  N   I   N  G</a:t>
            </a:r>
            <a:endParaRPr sz="2800" b="0" i="0" u="none" strike="noStrike" cap="none">
              <a:solidFill>
                <a:srgbClr val="FFCC99"/>
              </a:solidFill>
              <a:latin typeface="Book Antiqua"/>
              <a:ea typeface="Book Antiqua"/>
              <a:cs typeface="Book Antiqua"/>
              <a:sym typeface="Book Antiqua"/>
            </a:endParaRP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0"/>
          <p:cNvPicPr preferRelativeResize="0"/>
          <p:nvPr/>
        </p:nvPicPr>
        <p:blipFill rotWithShape="1">
          <a:blip r:embed="rId3">
            <a:alphaModFix/>
          </a:blip>
          <a:srcRect/>
          <a:stretch/>
        </p:blipFill>
        <p:spPr>
          <a:xfrm>
            <a:off x="4277342" y="0"/>
            <a:ext cx="15959943" cy="10287000"/>
          </a:xfrm>
          <a:prstGeom prst="rect">
            <a:avLst/>
          </a:prstGeom>
          <a:noFill/>
          <a:ln w="9525" cap="flat" cmpd="sng">
            <a:solidFill>
              <a:schemeClr val="lt1"/>
            </a:solidFill>
            <a:prstDash val="solid"/>
            <a:round/>
            <a:headEnd type="none" w="sm" len="sm"/>
            <a:tailEnd type="none" w="sm" len="sm"/>
          </a:ln>
        </p:spPr>
      </p:pic>
      <p:pic>
        <p:nvPicPr>
          <p:cNvPr id="213" name="Google Shape;213;p30"/>
          <p:cNvPicPr preferRelativeResize="0"/>
          <p:nvPr/>
        </p:nvPicPr>
        <p:blipFill rotWithShape="1">
          <a:blip r:embed="rId4">
            <a:alphaModFix/>
          </a:blip>
          <a:srcRect/>
          <a:stretch/>
        </p:blipFill>
        <p:spPr>
          <a:xfrm>
            <a:off x="-3756522" y="29264"/>
            <a:ext cx="12125621" cy="10228472"/>
          </a:xfrm>
          <a:prstGeom prst="hexagon">
            <a:avLst>
              <a:gd name="adj" fmla="val 25000"/>
              <a:gd name="vf" fmla="val 115470"/>
            </a:avLst>
          </a:prstGeom>
          <a:noFill/>
          <a:ln>
            <a:noFill/>
          </a:ln>
        </p:spPr>
      </p:pic>
      <p:cxnSp>
        <p:nvCxnSpPr>
          <p:cNvPr id="214" name="Google Shape;214;p30"/>
          <p:cNvCxnSpPr/>
          <p:nvPr/>
        </p:nvCxnSpPr>
        <p:spPr>
          <a:xfrm rot="10800000" flipH="1">
            <a:off x="17311051" y="6055891"/>
            <a:ext cx="4525703" cy="29264"/>
          </a:xfrm>
          <a:prstGeom prst="straightConnector1">
            <a:avLst/>
          </a:prstGeom>
          <a:noFill/>
          <a:ln w="9525" cap="flat" cmpd="sng">
            <a:solidFill>
              <a:schemeClr val="dk1"/>
            </a:solidFill>
            <a:prstDash val="solid"/>
            <a:round/>
            <a:headEnd type="none" w="sm" len="sm"/>
            <a:tailEnd type="none" w="sm" len="sm"/>
          </a:ln>
        </p:spPr>
      </p:cxnSp>
      <p:pic>
        <p:nvPicPr>
          <p:cNvPr id="215" name="Google Shape;215;p30"/>
          <p:cNvPicPr preferRelativeResize="0"/>
          <p:nvPr/>
        </p:nvPicPr>
        <p:blipFill rotWithShape="1">
          <a:blip r:embed="rId5">
            <a:alphaModFix/>
          </a:blip>
          <a:srcRect l="29951"/>
          <a:stretch/>
        </p:blipFill>
        <p:spPr>
          <a:xfrm>
            <a:off x="9699368" y="29264"/>
            <a:ext cx="13633138" cy="10287000"/>
          </a:xfrm>
          <a:prstGeom prst="hexagon">
            <a:avLst>
              <a:gd name="adj" fmla="val 25000"/>
              <a:gd name="vf" fmla="val 115470"/>
            </a:avLst>
          </a:prstGeom>
          <a:noFill/>
          <a:ln>
            <a:noFill/>
          </a:ln>
        </p:spPr>
      </p:pic>
      <p:sp>
        <p:nvSpPr>
          <p:cNvPr id="216" name="Google Shape;216;p30"/>
          <p:cNvSpPr txBox="1"/>
          <p:nvPr/>
        </p:nvSpPr>
        <p:spPr>
          <a:xfrm>
            <a:off x="2552340" y="3677680"/>
            <a:ext cx="5570435"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0"/>
          <p:cNvSpPr txBox="1"/>
          <p:nvPr/>
        </p:nvSpPr>
        <p:spPr>
          <a:xfrm>
            <a:off x="5212370" y="279061"/>
            <a:ext cx="9426132" cy="144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800"/>
              <a:buFont typeface="Arial"/>
              <a:buNone/>
            </a:pPr>
            <a:r>
              <a:rPr lang="en-US" sz="8800" b="0" i="0" u="none" strike="noStrike" cap="none">
                <a:solidFill>
                  <a:schemeClr val="lt1"/>
                </a:solidFill>
                <a:latin typeface="Times New Roman"/>
                <a:ea typeface="Times New Roman"/>
                <a:cs typeface="Times New Roman"/>
                <a:sym typeface="Times New Roman"/>
              </a:rPr>
              <a:t>Requirements</a:t>
            </a:r>
            <a:endParaRPr sz="1400" b="0" i="0" u="none" strike="noStrike" cap="none">
              <a:solidFill>
                <a:srgbClr val="000000"/>
              </a:solidFill>
              <a:latin typeface="Arial"/>
              <a:ea typeface="Arial"/>
              <a:cs typeface="Arial"/>
              <a:sym typeface="Arial"/>
            </a:endParaRPr>
          </a:p>
        </p:txBody>
      </p:sp>
      <p:cxnSp>
        <p:nvCxnSpPr>
          <p:cNvPr id="218" name="Google Shape;218;p30"/>
          <p:cNvCxnSpPr/>
          <p:nvPr/>
        </p:nvCxnSpPr>
        <p:spPr>
          <a:xfrm rot="10800000" flipH="1">
            <a:off x="5334000" y="2046514"/>
            <a:ext cx="7532914" cy="21772"/>
          </a:xfrm>
          <a:prstGeom prst="straightConnector1">
            <a:avLst/>
          </a:prstGeom>
          <a:noFill/>
          <a:ln w="38100" cap="flat" cmpd="sng">
            <a:solidFill>
              <a:schemeClr val="lt1"/>
            </a:solidFill>
            <a:prstDash val="solid"/>
            <a:round/>
            <a:headEnd type="none" w="sm" len="sm"/>
            <a:tailEnd type="none" w="sm" len="sm"/>
          </a:ln>
        </p:spPr>
      </p:cxnSp>
      <p:sp>
        <p:nvSpPr>
          <p:cNvPr id="219" name="Google Shape;219;p30"/>
          <p:cNvSpPr/>
          <p:nvPr/>
        </p:nvSpPr>
        <p:spPr>
          <a:xfrm>
            <a:off x="3810000" y="892168"/>
            <a:ext cx="1240971" cy="1070079"/>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47625" cap="flat" cmpd="sng">
            <a:solidFill>
              <a:schemeClr val="lt1"/>
            </a:solidFill>
            <a:prstDash val="solid"/>
            <a:round/>
            <a:headEnd type="none" w="sm" len="sm"/>
            <a:tailEnd type="none" w="sm" len="sm"/>
          </a:ln>
        </p:spPr>
      </p:sp>
      <p:sp>
        <p:nvSpPr>
          <p:cNvPr id="220" name="Google Shape;220;p30"/>
          <p:cNvSpPr txBox="1"/>
          <p:nvPr/>
        </p:nvSpPr>
        <p:spPr>
          <a:xfrm>
            <a:off x="3968203" y="1121367"/>
            <a:ext cx="96372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Libre Baskerville"/>
                <a:ea typeface="Libre Baskerville"/>
                <a:cs typeface="Libre Baskerville"/>
                <a:sym typeface="Libre Baskerville"/>
              </a:rPr>
              <a:t>07.</a:t>
            </a:r>
            <a:endParaRPr sz="3600" b="1" i="0" u="none" strike="noStrike" cap="none">
              <a:solidFill>
                <a:schemeClr val="lt1"/>
              </a:solidFill>
              <a:latin typeface="Libre Baskerville"/>
              <a:ea typeface="Libre Baskerville"/>
              <a:cs typeface="Libre Baskerville"/>
              <a:sym typeface="Libre Baskerville"/>
            </a:endParaRPr>
          </a:p>
        </p:txBody>
      </p:sp>
      <p:sp>
        <p:nvSpPr>
          <p:cNvPr id="221" name="Google Shape;221;p30"/>
          <p:cNvSpPr/>
          <p:nvPr/>
        </p:nvSpPr>
        <p:spPr>
          <a:xfrm>
            <a:off x="1045028" y="2808513"/>
            <a:ext cx="8294913" cy="5987143"/>
          </a:xfrm>
          <a:prstGeom prst="bevel">
            <a:avLst>
              <a:gd name="adj" fmla="val 12500"/>
            </a:avLst>
          </a:prstGeom>
          <a:solidFill>
            <a:srgbClr val="A8D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2" name="Google Shape;222;p30"/>
          <p:cNvSpPr txBox="1"/>
          <p:nvPr/>
        </p:nvSpPr>
        <p:spPr>
          <a:xfrm>
            <a:off x="1785258" y="4528457"/>
            <a:ext cx="6379028" cy="353939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Times New Roman"/>
                <a:ea typeface="Times New Roman"/>
                <a:cs typeface="Times New Roman"/>
                <a:sym typeface="Times New Roman"/>
              </a:rPr>
              <a:t>Processor   : Any Processor above 500 MHz</a:t>
            </a:r>
            <a:endParaRPr sz="28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Times New Roman"/>
                <a:ea typeface="Times New Roman"/>
                <a:cs typeface="Times New Roman"/>
                <a:sym typeface="Times New Roman"/>
              </a:rPr>
              <a:t>RAM          : 4GB</a:t>
            </a:r>
            <a:endParaRPr sz="28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Times New Roman"/>
                <a:ea typeface="Times New Roman"/>
                <a:cs typeface="Times New Roman"/>
                <a:sym typeface="Times New Roman"/>
              </a:rPr>
              <a:t>Hard Disk   : 500GB</a:t>
            </a:r>
            <a:endParaRPr sz="28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Times New Roman"/>
                <a:ea typeface="Times New Roman"/>
                <a:cs typeface="Times New Roman"/>
                <a:sym typeface="Times New Roman"/>
              </a:rPr>
              <a:t>Input device : Standard keyboard and mouse.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Times New Roman"/>
                <a:ea typeface="Times New Roman"/>
                <a:cs typeface="Times New Roman"/>
                <a:sym typeface="Times New Roman"/>
              </a:rPr>
              <a:t>Output device monitor : VGA with High Resolution</a:t>
            </a:r>
            <a:endParaRPr sz="2800" b="0" i="0" u="none" strike="noStrike" cap="none">
              <a:solidFill>
                <a:srgbClr val="000000"/>
              </a:solidFill>
              <a:latin typeface="Times New Roman"/>
              <a:ea typeface="Times New Roman"/>
              <a:cs typeface="Times New Roman"/>
              <a:sym typeface="Times New Roman"/>
            </a:endParaRPr>
          </a:p>
        </p:txBody>
      </p:sp>
      <p:sp>
        <p:nvSpPr>
          <p:cNvPr id="223" name="Google Shape;223;p30"/>
          <p:cNvSpPr txBox="1"/>
          <p:nvPr/>
        </p:nvSpPr>
        <p:spPr>
          <a:xfrm>
            <a:off x="2002972" y="3679243"/>
            <a:ext cx="623557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imes New Roman"/>
                <a:ea typeface="Times New Roman"/>
                <a:cs typeface="Times New Roman"/>
                <a:sym typeface="Times New Roman"/>
              </a:rPr>
              <a:t>Hardware Requirements:</a:t>
            </a:r>
            <a:endParaRPr sz="1400" b="0" i="0" u="none" strike="noStrike" cap="none">
              <a:solidFill>
                <a:srgbClr val="000000"/>
              </a:solidFill>
              <a:latin typeface="Arial"/>
              <a:ea typeface="Arial"/>
              <a:cs typeface="Arial"/>
              <a:sym typeface="Arial"/>
            </a:endParaRPr>
          </a:p>
        </p:txBody>
      </p:sp>
      <p:cxnSp>
        <p:nvCxnSpPr>
          <p:cNvPr id="224" name="Google Shape;224;p30"/>
          <p:cNvCxnSpPr/>
          <p:nvPr/>
        </p:nvCxnSpPr>
        <p:spPr>
          <a:xfrm>
            <a:off x="2359254" y="4289550"/>
            <a:ext cx="4934175" cy="21193"/>
          </a:xfrm>
          <a:prstGeom prst="straightConnector1">
            <a:avLst/>
          </a:prstGeom>
          <a:noFill/>
          <a:ln w="9525" cap="flat" cmpd="sng">
            <a:solidFill>
              <a:schemeClr val="dk1"/>
            </a:solidFill>
            <a:prstDash val="solid"/>
            <a:round/>
            <a:headEnd type="none" w="sm" len="sm"/>
            <a:tailEnd type="none" w="sm" len="sm"/>
          </a:ln>
        </p:spPr>
      </p:cxnSp>
      <p:sp>
        <p:nvSpPr>
          <p:cNvPr id="225" name="Google Shape;225;p30"/>
          <p:cNvSpPr/>
          <p:nvPr/>
        </p:nvSpPr>
        <p:spPr>
          <a:xfrm>
            <a:off x="9710057" y="2852056"/>
            <a:ext cx="8860971" cy="5987143"/>
          </a:xfrm>
          <a:prstGeom prst="bevel">
            <a:avLst>
              <a:gd name="adj" fmla="val 12500"/>
            </a:avLst>
          </a:prstGeom>
          <a:solidFill>
            <a:srgbClr val="A8D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6" name="Google Shape;226;p30"/>
          <p:cNvSpPr txBox="1"/>
          <p:nvPr/>
        </p:nvSpPr>
        <p:spPr>
          <a:xfrm>
            <a:off x="11538857" y="3875185"/>
            <a:ext cx="623557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imes New Roman"/>
                <a:ea typeface="Times New Roman"/>
                <a:cs typeface="Times New Roman"/>
                <a:sym typeface="Times New Roman"/>
              </a:rPr>
              <a:t>Software Requirements:</a:t>
            </a:r>
            <a:endParaRPr sz="1400" b="0" i="0" u="none" strike="noStrike" cap="none">
              <a:solidFill>
                <a:srgbClr val="000000"/>
              </a:solidFill>
              <a:latin typeface="Arial"/>
              <a:ea typeface="Arial"/>
              <a:cs typeface="Arial"/>
              <a:sym typeface="Arial"/>
            </a:endParaRPr>
          </a:p>
        </p:txBody>
      </p:sp>
      <p:cxnSp>
        <p:nvCxnSpPr>
          <p:cNvPr id="227" name="Google Shape;227;p30"/>
          <p:cNvCxnSpPr/>
          <p:nvPr/>
        </p:nvCxnSpPr>
        <p:spPr>
          <a:xfrm>
            <a:off x="11742740" y="4441950"/>
            <a:ext cx="4520509" cy="24329"/>
          </a:xfrm>
          <a:prstGeom prst="straightConnector1">
            <a:avLst/>
          </a:prstGeom>
          <a:noFill/>
          <a:ln w="9525" cap="flat" cmpd="sng">
            <a:solidFill>
              <a:schemeClr val="dk1"/>
            </a:solidFill>
            <a:prstDash val="solid"/>
            <a:round/>
            <a:headEnd type="none" w="sm" len="sm"/>
            <a:tailEnd type="none" w="sm" len="sm"/>
          </a:ln>
        </p:spPr>
      </p:cxnSp>
      <p:sp>
        <p:nvSpPr>
          <p:cNvPr id="228" name="Google Shape;228;p30"/>
          <p:cNvSpPr txBox="1"/>
          <p:nvPr/>
        </p:nvSpPr>
        <p:spPr>
          <a:xfrm>
            <a:off x="10747733" y="4790728"/>
            <a:ext cx="5919772" cy="2600672"/>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2600"/>
              <a:buFont typeface="Arial"/>
              <a:buNone/>
            </a:pPr>
            <a:endParaRPr sz="2600" b="0" i="0" u="none" strike="noStrike" cap="none">
              <a:solidFill>
                <a:srgbClr val="000000"/>
              </a:solidFill>
              <a:latin typeface="Sorts Mill Goudy"/>
              <a:ea typeface="Sorts Mill Goudy"/>
              <a:cs typeface="Sorts Mill Goudy"/>
              <a:sym typeface="Sorts Mill Goudy"/>
            </a:endParaRPr>
          </a:p>
          <a:p>
            <a:pPr marL="285750" marR="0" lvl="0" indent="-285750" algn="just"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Times New Roman"/>
                <a:ea typeface="Times New Roman"/>
                <a:cs typeface="Times New Roman"/>
                <a:sym typeface="Times New Roman"/>
              </a:rPr>
              <a:t>Operating System  :  Windows 10</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Times New Roman"/>
                <a:ea typeface="Times New Roman"/>
                <a:cs typeface="Times New Roman"/>
                <a:sym typeface="Times New Roman"/>
              </a:rPr>
              <a:t>Programming       :  Python 3.12 and related libraries </a:t>
            </a:r>
            <a:endParaRPr sz="14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Times New Roman"/>
                <a:ea typeface="Times New Roman"/>
                <a:cs typeface="Times New Roman"/>
                <a:sym typeface="Times New Roman"/>
              </a:rPr>
              <a:t>IDE                    :    Jupyter Notebook</a:t>
            </a:r>
            <a:endParaRPr sz="2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Libre Franklin Light"/>
              <a:ea typeface="Libre Franklin Light"/>
              <a:cs typeface="Libre Franklin Light"/>
              <a:sym typeface="Libre Franklin Light"/>
            </a:endParaRPr>
          </a:p>
        </p:txBody>
      </p:sp>
    </p:spTree>
  </p:cSld>
  <p:clrMapOvr>
    <a:masterClrMapping/>
  </p:clrMapOvr>
  <p:transition spd="slow">
    <p:spli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500"/>
                                        <p:tgtEl>
                                          <p:spTgt spid="214"/>
                                        </p:tgtEl>
                                      </p:cBhvr>
                                    </p:animEffect>
                                  </p:childTnLst>
                                </p:cTn>
                              </p:par>
                              <p:par>
                                <p:cTn id="8" presetID="10" presetClass="entr" presetSubtype="0" fill="hold" nodeType="withEffect">
                                  <p:stCondLst>
                                    <p:cond delay="0"/>
                                  </p:stCondLst>
                                  <p:childTnLst>
                                    <p:set>
                                      <p:cBhvr>
                                        <p:cTn id="9" dur="1" fill="hold">
                                          <p:stCondLst>
                                            <p:cond delay="0"/>
                                          </p:stCondLst>
                                        </p:cTn>
                                        <p:tgtEl>
                                          <p:spTgt spid="227"/>
                                        </p:tgtEl>
                                        <p:attrNameLst>
                                          <p:attrName>style.visibility</p:attrName>
                                        </p:attrNameLst>
                                      </p:cBhvr>
                                      <p:to>
                                        <p:strVal val="visible"/>
                                      </p:to>
                                    </p:set>
                                    <p:animEffect transition="in" filter="fade">
                                      <p:cBhvr>
                                        <p:cTn id="10" dur="500"/>
                                        <p:tgtEl>
                                          <p:spTgt spid="2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8"/>
                                        </p:tgtEl>
                                        <p:attrNameLst>
                                          <p:attrName>style.visibility</p:attrName>
                                        </p:attrNameLst>
                                      </p:cBhvr>
                                      <p:to>
                                        <p:strVal val="visible"/>
                                      </p:to>
                                    </p:set>
                                    <p:animEffect transition="in" filter="fade">
                                      <p:cBhvr>
                                        <p:cTn id="15" dur="1000"/>
                                        <p:tgtEl>
                                          <p:spTgt spid="218"/>
                                        </p:tgtEl>
                                      </p:cBhvr>
                                    </p:animEffect>
                                  </p:childTnLst>
                                </p:cTn>
                              </p:par>
                              <p:par>
                                <p:cTn id="16" presetID="10" presetClass="entr" presetSubtype="0" fill="hold" nodeType="withEffect">
                                  <p:stCondLst>
                                    <p:cond delay="0"/>
                                  </p:stCondLst>
                                  <p:childTnLst>
                                    <p:set>
                                      <p:cBhvr>
                                        <p:cTn id="17" dur="1" fill="hold">
                                          <p:stCondLst>
                                            <p:cond delay="0"/>
                                          </p:stCondLst>
                                        </p:cTn>
                                        <p:tgtEl>
                                          <p:spTgt spid="219"/>
                                        </p:tgtEl>
                                        <p:attrNameLst>
                                          <p:attrName>style.visibility</p:attrName>
                                        </p:attrNameLst>
                                      </p:cBhvr>
                                      <p:to>
                                        <p:strVal val="visible"/>
                                      </p:to>
                                    </p:set>
                                    <p:animEffect transition="in" filter="fade">
                                      <p:cBhvr>
                                        <p:cTn id="18" dur="1000"/>
                                        <p:tgtEl>
                                          <p:spTgt spid="219"/>
                                        </p:tgtEl>
                                      </p:cBhvr>
                                    </p:animEffect>
                                  </p:childTnLst>
                                </p:cTn>
                              </p:par>
                              <p:par>
                                <p:cTn id="19" presetID="10" presetClass="entr" presetSubtype="0" fill="hold" nodeType="withEffect">
                                  <p:stCondLst>
                                    <p:cond delay="0"/>
                                  </p:stCondLst>
                                  <p:childTnLst>
                                    <p:set>
                                      <p:cBhvr>
                                        <p:cTn id="20" dur="1" fill="hold">
                                          <p:stCondLst>
                                            <p:cond delay="0"/>
                                          </p:stCondLst>
                                        </p:cTn>
                                        <p:tgtEl>
                                          <p:spTgt spid="220"/>
                                        </p:tgtEl>
                                        <p:attrNameLst>
                                          <p:attrName>style.visibility</p:attrName>
                                        </p:attrNameLst>
                                      </p:cBhvr>
                                      <p:to>
                                        <p:strVal val="visible"/>
                                      </p:to>
                                    </p:set>
                                    <p:animEffect transition="in" filter="fade">
                                      <p:cBhvr>
                                        <p:cTn id="21" dur="1000"/>
                                        <p:tgtEl>
                                          <p:spTgt spid="220"/>
                                        </p:tgtEl>
                                      </p:cBhvr>
                                    </p:animEffect>
                                  </p:childTnLst>
                                </p:cTn>
                              </p:par>
                              <p:par>
                                <p:cTn id="22" presetID="10" presetClass="entr" presetSubtype="0" fill="hold" nodeType="withEffect">
                                  <p:stCondLst>
                                    <p:cond delay="0"/>
                                  </p:stCondLst>
                                  <p:childTnLst>
                                    <p:set>
                                      <p:cBhvr>
                                        <p:cTn id="23" dur="1" fill="hold">
                                          <p:stCondLst>
                                            <p:cond delay="0"/>
                                          </p:stCondLst>
                                        </p:cTn>
                                        <p:tgtEl>
                                          <p:spTgt spid="217"/>
                                        </p:tgtEl>
                                        <p:attrNameLst>
                                          <p:attrName>style.visibility</p:attrName>
                                        </p:attrNameLst>
                                      </p:cBhvr>
                                      <p:to>
                                        <p:strVal val="visible"/>
                                      </p:to>
                                    </p:set>
                                    <p:animEffect transition="in" filter="fade">
                                      <p:cBhvr>
                                        <p:cTn id="24" dur="1000"/>
                                        <p:tgtEl>
                                          <p:spTgt spid="2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6"/>
                                        </p:tgtEl>
                                        <p:attrNameLst>
                                          <p:attrName>style.visibility</p:attrName>
                                        </p:attrNameLst>
                                      </p:cBhvr>
                                      <p:to>
                                        <p:strVal val="visible"/>
                                      </p:to>
                                    </p:set>
                                    <p:animEffect transition="in" filter="fade">
                                      <p:cBhvr>
                                        <p:cTn id="29" dur="500"/>
                                        <p:tgtEl>
                                          <p:spTgt spid="226"/>
                                        </p:tgtEl>
                                      </p:cBhvr>
                                    </p:animEffect>
                                  </p:childTnLst>
                                </p:cTn>
                              </p:par>
                              <p:par>
                                <p:cTn id="30" presetID="10" presetClass="entr" presetSubtype="0" fill="hold" nodeType="withEffect">
                                  <p:stCondLst>
                                    <p:cond delay="0"/>
                                  </p:stCondLst>
                                  <p:childTnLst>
                                    <p:set>
                                      <p:cBhvr>
                                        <p:cTn id="31" dur="1" fill="hold">
                                          <p:stCondLst>
                                            <p:cond delay="0"/>
                                          </p:stCondLst>
                                        </p:cTn>
                                        <p:tgtEl>
                                          <p:spTgt spid="228"/>
                                        </p:tgtEl>
                                        <p:attrNameLst>
                                          <p:attrName>style.visibility</p:attrName>
                                        </p:attrNameLst>
                                      </p:cBhvr>
                                      <p:to>
                                        <p:strVal val="visible"/>
                                      </p:to>
                                    </p:set>
                                    <p:animEffect transition="in" filter="fade">
                                      <p:cBhvr>
                                        <p:cTn id="32" dur="500"/>
                                        <p:tgtEl>
                                          <p:spTgt spid="228"/>
                                        </p:tgtEl>
                                      </p:cBhvr>
                                    </p:animEffect>
                                  </p:childTnLst>
                                </p:cTn>
                              </p:par>
                              <p:par>
                                <p:cTn id="33" presetID="10" presetClass="entr" presetSubtype="0" fill="hold" nodeType="withEffect">
                                  <p:stCondLst>
                                    <p:cond delay="0"/>
                                  </p:stCondLst>
                                  <p:childTnLst>
                                    <p:set>
                                      <p:cBhvr>
                                        <p:cTn id="34" dur="1" fill="hold">
                                          <p:stCondLst>
                                            <p:cond delay="0"/>
                                          </p:stCondLst>
                                        </p:cTn>
                                        <p:tgtEl>
                                          <p:spTgt spid="216"/>
                                        </p:tgtEl>
                                        <p:attrNameLst>
                                          <p:attrName>style.visibility</p:attrName>
                                        </p:attrNameLst>
                                      </p:cBhvr>
                                      <p:to>
                                        <p:strVal val="visible"/>
                                      </p:to>
                                    </p:set>
                                    <p:animEffect transition="in" filter="fade">
                                      <p:cBhvr>
                                        <p:cTn id="35" dur="500"/>
                                        <p:tgtEl>
                                          <p:spTgt spid="216"/>
                                        </p:tgtEl>
                                      </p:cBhvr>
                                    </p:animEffect>
                                  </p:childTnLst>
                                </p:cTn>
                              </p:par>
                              <p:par>
                                <p:cTn id="36" presetID="10" presetClass="entr" presetSubtype="0" fill="hold" nodeType="withEffect">
                                  <p:stCondLst>
                                    <p:cond delay="0"/>
                                  </p:stCondLst>
                                  <p:childTnLst>
                                    <p:set>
                                      <p:cBhvr>
                                        <p:cTn id="37" dur="1" fill="hold">
                                          <p:stCondLst>
                                            <p:cond delay="0"/>
                                          </p:stCondLst>
                                        </p:cTn>
                                        <p:tgtEl>
                                          <p:spTgt spid="222"/>
                                        </p:tgtEl>
                                        <p:attrNameLst>
                                          <p:attrName>style.visibility</p:attrName>
                                        </p:attrNameLst>
                                      </p:cBhvr>
                                      <p:to>
                                        <p:strVal val="visible"/>
                                      </p:to>
                                    </p:set>
                                    <p:animEffect transition="in" filter="fade">
                                      <p:cBhvr>
                                        <p:cTn id="38" dur="500"/>
                                        <p:tgtEl>
                                          <p:spTgt spid="2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23"/>
                                        </p:tgtEl>
                                        <p:attrNameLst>
                                          <p:attrName>style.visibility</p:attrName>
                                        </p:attrNameLst>
                                      </p:cBhvr>
                                      <p:to>
                                        <p:strVal val="visible"/>
                                      </p:to>
                                    </p:set>
                                    <p:animEffect transition="in" filter="fade">
                                      <p:cBhvr>
                                        <p:cTn id="43" dur="500"/>
                                        <p:tgtEl>
                                          <p:spTgt spid="223"/>
                                        </p:tgtEl>
                                      </p:cBhvr>
                                    </p:animEffect>
                                  </p:childTnLst>
                                </p:cTn>
                              </p:par>
                              <p:par>
                                <p:cTn id="44" presetID="10" presetClass="entr" presetSubtype="0" fill="hold" nodeType="withEffect">
                                  <p:stCondLst>
                                    <p:cond delay="0"/>
                                  </p:stCondLst>
                                  <p:childTnLst>
                                    <p:set>
                                      <p:cBhvr>
                                        <p:cTn id="45" dur="1" fill="hold">
                                          <p:stCondLst>
                                            <p:cond delay="0"/>
                                          </p:stCondLst>
                                        </p:cTn>
                                        <p:tgtEl>
                                          <p:spTgt spid="224"/>
                                        </p:tgtEl>
                                        <p:attrNameLst>
                                          <p:attrName>style.visibility</p:attrName>
                                        </p:attrNameLst>
                                      </p:cBhvr>
                                      <p:to>
                                        <p:strVal val="visible"/>
                                      </p:to>
                                    </p:set>
                                    <p:animEffect transition="in" filter="fade">
                                      <p:cBhvr>
                                        <p:cTn id="46"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0"/>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Calibri"/>
              <a:buNone/>
            </a:pPr>
            <a:endParaRPr/>
          </a:p>
        </p:txBody>
      </p:sp>
      <p:sp>
        <p:nvSpPr>
          <p:cNvPr id="234" name="Google Shape;234;p10"/>
          <p:cNvSpPr txBox="1">
            <a:spLocks noGrp="1"/>
          </p:cNvSpPr>
          <p:nvPr>
            <p:ph type="body" idx="1"/>
          </p:nvPr>
        </p:nvSpPr>
        <p:spPr>
          <a:xfrm>
            <a:off x="722313" y="2906714"/>
            <a:ext cx="7772400" cy="1500187"/>
          </a:xfrm>
          <a:prstGeom prst="rect">
            <a:avLst/>
          </a:prstGeom>
          <a:noFill/>
          <a:ln>
            <a:noFill/>
          </a:ln>
        </p:spPr>
        <p:txBody>
          <a:bodyPr spcFirstLastPara="1" wrap="square" lIns="91425" tIns="45700" rIns="91425" bIns="45700" anchor="b" anchorCtr="0">
            <a:normAutofit/>
          </a:bodyPr>
          <a:lstStyle/>
          <a:p>
            <a:pPr marL="457189" lvl="0" indent="-228594" algn="l" rtl="0">
              <a:lnSpc>
                <a:spcPct val="100000"/>
              </a:lnSpc>
              <a:spcBef>
                <a:spcPts val="400"/>
              </a:spcBef>
              <a:spcAft>
                <a:spcPts val="0"/>
              </a:spcAft>
              <a:buClr>
                <a:srgbClr val="888888"/>
              </a:buClr>
              <a:buSzPts val="2000"/>
              <a:buNone/>
            </a:pPr>
            <a:endParaRPr/>
          </a:p>
        </p:txBody>
      </p:sp>
      <p:pic>
        <p:nvPicPr>
          <p:cNvPr id="235" name="Google Shape;235;p10"/>
          <p:cNvPicPr preferRelativeResize="0"/>
          <p:nvPr/>
        </p:nvPicPr>
        <p:blipFill rotWithShape="1">
          <a:blip r:embed="rId3">
            <a:alphaModFix/>
          </a:blip>
          <a:srcRect/>
          <a:stretch/>
        </p:blipFill>
        <p:spPr>
          <a:xfrm>
            <a:off x="-290947" y="-219118"/>
            <a:ext cx="18932237" cy="10506118"/>
          </a:xfrm>
          <a:prstGeom prst="rect">
            <a:avLst/>
          </a:prstGeom>
          <a:noFill/>
          <a:ln>
            <a:noFill/>
          </a:ln>
        </p:spPr>
      </p:pic>
      <p:cxnSp>
        <p:nvCxnSpPr>
          <p:cNvPr id="236" name="Google Shape;236;p10"/>
          <p:cNvCxnSpPr/>
          <p:nvPr/>
        </p:nvCxnSpPr>
        <p:spPr>
          <a:xfrm>
            <a:off x="1866816" y="1647338"/>
            <a:ext cx="6774873" cy="29551"/>
          </a:xfrm>
          <a:prstGeom prst="straightConnector1">
            <a:avLst/>
          </a:prstGeom>
          <a:noFill/>
          <a:ln w="38100" cap="flat" cmpd="sng">
            <a:solidFill>
              <a:srgbClr val="FFFFFF"/>
            </a:solidFill>
            <a:prstDash val="solid"/>
            <a:round/>
            <a:headEnd type="none" w="sm" len="sm"/>
            <a:tailEnd type="none" w="sm" len="sm"/>
          </a:ln>
        </p:spPr>
      </p:cxnSp>
      <p:sp>
        <p:nvSpPr>
          <p:cNvPr id="237" name="Google Shape;237;p10"/>
          <p:cNvSpPr txBox="1"/>
          <p:nvPr/>
        </p:nvSpPr>
        <p:spPr>
          <a:xfrm>
            <a:off x="1970463" y="639421"/>
            <a:ext cx="6551100"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lt1"/>
                </a:solidFill>
                <a:latin typeface="Libre Baskerville"/>
                <a:ea typeface="Libre Baskerville"/>
                <a:cs typeface="Libre Baskerville"/>
                <a:sym typeface="Libre Baskerville"/>
              </a:rPr>
              <a:t>Literacy Serve</a:t>
            </a:r>
            <a:endParaRPr sz="6000" b="0" i="0" u="none" strike="noStrike" cap="none">
              <a:solidFill>
                <a:schemeClr val="lt1"/>
              </a:solidFill>
              <a:latin typeface="Libre Baskerville"/>
              <a:ea typeface="Libre Baskerville"/>
              <a:cs typeface="Libre Baskerville"/>
              <a:sym typeface="Libre Baskerville"/>
            </a:endParaRPr>
          </a:p>
        </p:txBody>
      </p:sp>
      <p:sp>
        <p:nvSpPr>
          <p:cNvPr id="238" name="Google Shape;238;p10"/>
          <p:cNvSpPr/>
          <p:nvPr/>
        </p:nvSpPr>
        <p:spPr>
          <a:xfrm>
            <a:off x="665296" y="450855"/>
            <a:ext cx="1238939" cy="1070079"/>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chemeClr val="lt1">
              <a:alpha val="0"/>
            </a:schemeClr>
          </a:solidFill>
          <a:ln w="47625" cap="flat" cmpd="sng">
            <a:solidFill>
              <a:schemeClr val="lt1"/>
            </a:solidFill>
            <a:prstDash val="solid"/>
            <a:round/>
            <a:headEnd type="none" w="sm" len="sm"/>
            <a:tailEnd type="none" w="sm" len="sm"/>
          </a:ln>
        </p:spPr>
      </p:sp>
      <p:sp>
        <p:nvSpPr>
          <p:cNvPr id="239" name="Google Shape;239;p10"/>
          <p:cNvSpPr txBox="1"/>
          <p:nvPr/>
        </p:nvSpPr>
        <p:spPr>
          <a:xfrm>
            <a:off x="906394" y="662728"/>
            <a:ext cx="137139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Libre Baskerville"/>
                <a:ea typeface="Libre Baskerville"/>
                <a:cs typeface="Libre Baskerville"/>
                <a:sym typeface="Libre Baskerville"/>
              </a:rPr>
              <a:t>09.</a:t>
            </a:r>
            <a:endParaRPr sz="3600" b="0" i="0" u="none" strike="noStrike" cap="none">
              <a:solidFill>
                <a:schemeClr val="lt1"/>
              </a:solidFill>
              <a:latin typeface="Libre Baskerville"/>
              <a:ea typeface="Libre Baskerville"/>
              <a:cs typeface="Libre Baskerville"/>
              <a:sym typeface="Libre Baskerville"/>
            </a:endParaRPr>
          </a:p>
        </p:txBody>
      </p:sp>
      <p:pic>
        <p:nvPicPr>
          <p:cNvPr id="240" name="Google Shape;240;p10"/>
          <p:cNvPicPr preferRelativeResize="0"/>
          <p:nvPr/>
        </p:nvPicPr>
        <p:blipFill rotWithShape="1">
          <a:blip r:embed="rId4">
            <a:alphaModFix/>
          </a:blip>
          <a:srcRect/>
          <a:stretch/>
        </p:blipFill>
        <p:spPr>
          <a:xfrm>
            <a:off x="-340242" y="-512956"/>
            <a:ext cx="19159869" cy="10799956"/>
          </a:xfrm>
          <a:prstGeom prst="rect">
            <a:avLst/>
          </a:prstGeom>
          <a:noFill/>
          <a:ln>
            <a:noFill/>
          </a:ln>
        </p:spPr>
      </p:pic>
      <p:cxnSp>
        <p:nvCxnSpPr>
          <p:cNvPr id="241" name="Google Shape;241;p10"/>
          <p:cNvCxnSpPr/>
          <p:nvPr/>
        </p:nvCxnSpPr>
        <p:spPr>
          <a:xfrm rot="10800000" flipH="1">
            <a:off x="1582291" y="1115122"/>
            <a:ext cx="6156656" cy="26112"/>
          </a:xfrm>
          <a:prstGeom prst="straightConnector1">
            <a:avLst/>
          </a:prstGeom>
          <a:noFill/>
          <a:ln w="38100" cap="flat" cmpd="sng">
            <a:solidFill>
              <a:srgbClr val="FFFFFF"/>
            </a:solidFill>
            <a:prstDash val="solid"/>
            <a:round/>
            <a:headEnd type="none" w="sm" len="sm"/>
            <a:tailEnd type="none" w="sm" len="sm"/>
          </a:ln>
        </p:spPr>
      </p:cxnSp>
      <p:sp>
        <p:nvSpPr>
          <p:cNvPr id="242" name="Google Shape;242;p10"/>
          <p:cNvSpPr txBox="1"/>
          <p:nvPr/>
        </p:nvSpPr>
        <p:spPr>
          <a:xfrm>
            <a:off x="1676814" y="0"/>
            <a:ext cx="6551100"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lt1"/>
                </a:solidFill>
                <a:latin typeface="Libre Baskerville"/>
                <a:ea typeface="Libre Baskerville"/>
                <a:cs typeface="Libre Baskerville"/>
                <a:sym typeface="Libre Baskerville"/>
              </a:rPr>
              <a:t>Literacy Survey</a:t>
            </a:r>
            <a:endParaRPr sz="6000" b="0" i="0" u="none" strike="noStrike" cap="none">
              <a:solidFill>
                <a:schemeClr val="lt1"/>
              </a:solidFill>
              <a:latin typeface="Libre Baskerville"/>
              <a:ea typeface="Libre Baskerville"/>
              <a:cs typeface="Libre Baskerville"/>
              <a:sym typeface="Libre Baskerville"/>
            </a:endParaRPr>
          </a:p>
        </p:txBody>
      </p:sp>
      <p:sp>
        <p:nvSpPr>
          <p:cNvPr id="243" name="Google Shape;243;p10"/>
          <p:cNvSpPr/>
          <p:nvPr/>
        </p:nvSpPr>
        <p:spPr>
          <a:xfrm>
            <a:off x="393950" y="0"/>
            <a:ext cx="1238939" cy="1070079"/>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chemeClr val="lt1">
              <a:alpha val="0"/>
            </a:schemeClr>
          </a:solidFill>
          <a:ln w="476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Times New Roman"/>
                <a:ea typeface="Times New Roman"/>
                <a:cs typeface="Times New Roman"/>
                <a:sym typeface="Times New Roman"/>
              </a:rPr>
              <a:t>08.</a:t>
            </a:r>
            <a:endParaRPr sz="5400" b="0" i="0" u="none" strike="noStrike" cap="none">
              <a:solidFill>
                <a:srgbClr val="000000"/>
              </a:solidFill>
              <a:latin typeface="Arial"/>
              <a:ea typeface="Arial"/>
              <a:cs typeface="Arial"/>
              <a:sym typeface="Arial"/>
            </a:endParaRPr>
          </a:p>
        </p:txBody>
      </p:sp>
      <p:graphicFrame>
        <p:nvGraphicFramePr>
          <p:cNvPr id="244" name="Google Shape;244;p10"/>
          <p:cNvGraphicFramePr/>
          <p:nvPr/>
        </p:nvGraphicFramePr>
        <p:xfrm>
          <a:off x="334535" y="1233376"/>
          <a:ext cx="17421850" cy="8942492"/>
        </p:xfrm>
        <a:graphic>
          <a:graphicData uri="http://schemas.openxmlformats.org/drawingml/2006/table">
            <a:tbl>
              <a:tblPr firstRow="1" bandRow="1">
                <a:solidFill>
                  <a:schemeClr val="lt1"/>
                </a:solidFill>
                <a:tableStyleId>{91B4196F-3311-42FC-80B5-E0385FD42E2F}</a:tableStyleId>
              </a:tblPr>
              <a:tblGrid>
                <a:gridCol w="3110425">
                  <a:extLst>
                    <a:ext uri="{9D8B030D-6E8A-4147-A177-3AD203B41FA5}">
                      <a16:colId xmlns:a16="http://schemas.microsoft.com/office/drawing/2014/main" val="20000"/>
                    </a:ext>
                  </a:extLst>
                </a:gridCol>
                <a:gridCol w="2700675">
                  <a:extLst>
                    <a:ext uri="{9D8B030D-6E8A-4147-A177-3AD203B41FA5}">
                      <a16:colId xmlns:a16="http://schemas.microsoft.com/office/drawing/2014/main" val="20001"/>
                    </a:ext>
                  </a:extLst>
                </a:gridCol>
                <a:gridCol w="3742650">
                  <a:extLst>
                    <a:ext uri="{9D8B030D-6E8A-4147-A177-3AD203B41FA5}">
                      <a16:colId xmlns:a16="http://schemas.microsoft.com/office/drawing/2014/main" val="20002"/>
                    </a:ext>
                  </a:extLst>
                </a:gridCol>
                <a:gridCol w="4678325">
                  <a:extLst>
                    <a:ext uri="{9D8B030D-6E8A-4147-A177-3AD203B41FA5}">
                      <a16:colId xmlns:a16="http://schemas.microsoft.com/office/drawing/2014/main" val="20003"/>
                    </a:ext>
                  </a:extLst>
                </a:gridCol>
                <a:gridCol w="3189775">
                  <a:extLst>
                    <a:ext uri="{9D8B030D-6E8A-4147-A177-3AD203B41FA5}">
                      <a16:colId xmlns:a16="http://schemas.microsoft.com/office/drawing/2014/main" val="20004"/>
                    </a:ext>
                  </a:extLst>
                </a:gridCol>
              </a:tblGrid>
              <a:tr h="709325">
                <a:tc>
                  <a:txBody>
                    <a:bodyPr/>
                    <a:lstStyle/>
                    <a:p>
                      <a:pPr marL="0" marR="0" lvl="0" indent="0" algn="ctr" rtl="0">
                        <a:lnSpc>
                          <a:spcPct val="100000"/>
                        </a:lnSpc>
                        <a:spcBef>
                          <a:spcPts val="0"/>
                        </a:spcBef>
                        <a:spcAft>
                          <a:spcPts val="0"/>
                        </a:spcAft>
                        <a:buNone/>
                      </a:pPr>
                      <a:r>
                        <a:rPr lang="en-US" sz="3600" b="1" i="0" u="none" strike="noStrike" cap="none">
                          <a:solidFill>
                            <a:schemeClr val="dk1"/>
                          </a:solidFill>
                          <a:latin typeface="Times New Roman"/>
                          <a:ea typeface="Times New Roman"/>
                          <a:cs typeface="Times New Roman"/>
                          <a:sym typeface="Times New Roman"/>
                        </a:rPr>
                        <a:t>Citation</a:t>
                      </a:r>
                      <a:endParaRPr sz="3600" b="1" u="none" strike="noStrike" cap="none">
                        <a:solidFill>
                          <a:schemeClr val="dk1"/>
                        </a:solidFill>
                      </a:endParaRPr>
                    </a:p>
                  </a:txBody>
                  <a:tcPr marL="68575" marR="68575"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4000"/>
                        <a:buFont typeface="Arial"/>
                        <a:buNone/>
                      </a:pPr>
                      <a:r>
                        <a:rPr lang="en-US" sz="4000" b="1" u="none" strike="noStrike" cap="none">
                          <a:latin typeface="Times New Roman"/>
                          <a:ea typeface="Times New Roman"/>
                          <a:cs typeface="Times New Roman"/>
                          <a:sym typeface="Times New Roman"/>
                        </a:rPr>
                        <a:t>Authors</a:t>
                      </a:r>
                      <a:endParaRPr sz="40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4000"/>
                        <a:buFont typeface="Arial"/>
                        <a:buNone/>
                      </a:pPr>
                      <a:r>
                        <a:rPr lang="en-US" sz="4000" b="1" u="none" strike="noStrike" cap="none">
                          <a:latin typeface="Times New Roman"/>
                          <a:ea typeface="Times New Roman"/>
                          <a:cs typeface="Times New Roman"/>
                          <a:sym typeface="Times New Roman"/>
                        </a:rPr>
                        <a:t>Methods</a:t>
                      </a:r>
                      <a:endParaRPr sz="40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4000"/>
                        <a:buFont typeface="Arial"/>
                        <a:buNone/>
                      </a:pPr>
                      <a:r>
                        <a:rPr lang="en-US" sz="4000" b="1" u="none" strike="noStrike" cap="none">
                          <a:latin typeface="Times New Roman"/>
                          <a:ea typeface="Times New Roman"/>
                          <a:cs typeface="Times New Roman"/>
                          <a:sym typeface="Times New Roman"/>
                        </a:rPr>
                        <a:t>Results</a:t>
                      </a:r>
                      <a:endParaRPr sz="40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4000"/>
                        <a:buFont typeface="Arial"/>
                        <a:buNone/>
                      </a:pPr>
                      <a:r>
                        <a:rPr lang="en-US" sz="4000" b="1" u="none" strike="noStrike" cap="none">
                          <a:latin typeface="Times New Roman"/>
                          <a:ea typeface="Times New Roman"/>
                          <a:cs typeface="Times New Roman"/>
                          <a:sym typeface="Times New Roman"/>
                        </a:rPr>
                        <a:t>Dataset</a:t>
                      </a:r>
                      <a:endParaRPr sz="40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535925">
                <a:tc>
                  <a:txBody>
                    <a:bodyPr/>
                    <a:lstStyle/>
                    <a:p>
                      <a:pPr marL="0" marR="0" lvl="0" indent="0" algn="ctr" rtl="0">
                        <a:lnSpc>
                          <a:spcPct val="100000"/>
                        </a:lnSpc>
                        <a:spcBef>
                          <a:spcPts val="0"/>
                        </a:spcBef>
                        <a:spcAft>
                          <a:spcPts val="0"/>
                        </a:spcAft>
                        <a:buNone/>
                      </a:pPr>
                      <a:r>
                        <a:rPr lang="en-US" sz="2400" b="0" i="0" u="sng" strike="noStrike" cap="none">
                          <a:solidFill>
                            <a:srgbClr val="0000FF"/>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The institution of engineering and technology-2022 Bangladesh</a:t>
                      </a:r>
                      <a:endParaRPr sz="2400" u="none" strike="noStrike" cap="none"/>
                    </a:p>
                  </a:txBody>
                  <a:tcPr marL="68575" marR="68575"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400"/>
                        <a:buFont typeface="Arial"/>
                        <a:buNone/>
                      </a:pPr>
                      <a:endParaRPr sz="2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Isfafuzzaman Tasin, Riasat Khan</a:t>
                      </a:r>
                      <a:endParaRPr sz="24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400"/>
                        <a:buFont typeface="Arial"/>
                        <a:buNone/>
                      </a:pPr>
                      <a:endParaRPr sz="2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XGBoost Classifier</a:t>
                      </a:r>
                      <a:endParaRPr sz="24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Accuracy:- 88.5</a:t>
                      </a:r>
                      <a:endParaRPr sz="2400" u="none" strike="noStrike" cap="none">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                   Precision:- 0.81</a:t>
                      </a:r>
                      <a:endParaRPr sz="24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400"/>
                        <a:buFont typeface="Arial"/>
                        <a:buNone/>
                      </a:pPr>
                      <a:r>
                        <a:rPr lang="en-US" sz="2400" u="sng" strike="noStrike" cap="none">
                          <a:solidFill>
                            <a:srgbClr val="0000FF"/>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Pima Indian dataset</a:t>
                      </a:r>
                      <a:endParaRPr sz="24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125">
                <a:tc>
                  <a:txBody>
                    <a:bodyPr/>
                    <a:lstStyle/>
                    <a:p>
                      <a:pPr marL="0" marR="0" lvl="0" indent="0" algn="ctr" rtl="0">
                        <a:lnSpc>
                          <a:spcPct val="100000"/>
                        </a:lnSpc>
                        <a:spcBef>
                          <a:spcPts val="0"/>
                        </a:spcBef>
                        <a:spcAft>
                          <a:spcPts val="0"/>
                        </a:spcAft>
                        <a:buNone/>
                      </a:pPr>
                      <a:r>
                        <a:rPr lang="en-US" sz="2400" b="0" i="0" u="sng" strike="noStrike" cap="none">
                          <a:solidFill>
                            <a:srgbClr val="0000FF"/>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International Research Journal of Modernization in Engineering Technology and Science-2022</a:t>
                      </a:r>
                      <a:endParaRPr sz="2400" u="none" strike="noStrike" cap="none"/>
                    </a:p>
                    <a:p>
                      <a:pPr marL="0" marR="0" lvl="0" indent="0" algn="ctr" rtl="0">
                        <a:lnSpc>
                          <a:spcPct val="100000"/>
                        </a:lnSpc>
                        <a:spcBef>
                          <a:spcPts val="0"/>
                        </a:spcBef>
                        <a:spcAft>
                          <a:spcPts val="0"/>
                        </a:spcAft>
                        <a:buNone/>
                      </a:pPr>
                      <a:r>
                        <a:rPr lang="en-US" sz="2400" b="0" i="0" u="sng" strike="noStrike" cap="none">
                          <a:solidFill>
                            <a:srgbClr val="0000FF"/>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Andra Pradesh</a:t>
                      </a:r>
                      <a:endParaRPr sz="2400" u="none" strike="noStrike" cap="none"/>
                    </a:p>
                  </a:txBody>
                  <a:tcPr marL="68575" marR="68575"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M. Ramakrishna Murthy, M. Manoj Kumar, </a:t>
                      </a:r>
                      <a:endParaRPr sz="2400" u="none" strike="noStrike" cap="none">
                        <a:latin typeface="Calibri"/>
                        <a:ea typeface="Calibri"/>
                        <a:cs typeface="Calibri"/>
                        <a:sym typeface="Calibri"/>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400"/>
                        <a:buFont typeface="Arial"/>
                        <a:buNone/>
                      </a:pPr>
                      <a:endParaRPr sz="2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400"/>
                        <a:buFont typeface="Arial"/>
                        <a:buNone/>
                      </a:pPr>
                      <a:endParaRPr sz="2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400"/>
                        <a:buFont typeface="Arial"/>
                        <a:buNone/>
                      </a:pPr>
                      <a:endParaRPr sz="2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Random Forest, Decision tree  and Naïve Bayes.</a:t>
                      </a:r>
                      <a:endParaRPr sz="24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400"/>
                        <a:buFont typeface="Arial"/>
                        <a:buNone/>
                      </a:pPr>
                      <a:r>
                        <a:rPr lang="en-US" sz="2400" b="1" u="none" strike="noStrike" cap="none">
                          <a:latin typeface="Times New Roman"/>
                          <a:ea typeface="Times New Roman"/>
                          <a:cs typeface="Times New Roman"/>
                          <a:sym typeface="Times New Roman"/>
                        </a:rPr>
                        <a:t>Random forest</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Accuracy:-84.4</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Precision:- 50.8</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b="1" u="none" strike="noStrike" cap="none">
                          <a:latin typeface="Times New Roman"/>
                          <a:ea typeface="Times New Roman"/>
                          <a:cs typeface="Times New Roman"/>
                          <a:sym typeface="Times New Roman"/>
                        </a:rPr>
                        <a:t>Decision tree</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Accuracy:-77.9</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Precision:- 31.4</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b="1" u="none" strike="noStrike" cap="none">
                          <a:latin typeface="Times New Roman"/>
                          <a:ea typeface="Times New Roman"/>
                          <a:cs typeface="Times New Roman"/>
                          <a:sym typeface="Times New Roman"/>
                        </a:rPr>
                        <a:t>Naïve Bayes</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Accuracy:-76.3</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Precision:- 34.2</a:t>
                      </a:r>
                      <a:endParaRPr sz="24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400"/>
                        <a:buFont typeface="Arial"/>
                        <a:buNone/>
                      </a:pPr>
                      <a:endParaRPr sz="2400" u="none" strike="noStrike" cap="none">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u="sng" strike="noStrike" cap="none">
                        <a:solidFill>
                          <a:srgbClr val="0000FF"/>
                        </a:solid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endParaRPr>
                    </a:p>
                    <a:p>
                      <a:pPr marL="0" marR="0" lvl="0" indent="0" algn="l" rtl="0">
                        <a:lnSpc>
                          <a:spcPct val="115000"/>
                        </a:lnSpc>
                        <a:spcBef>
                          <a:spcPts val="0"/>
                        </a:spcBef>
                        <a:spcAft>
                          <a:spcPts val="0"/>
                        </a:spcAft>
                        <a:buClr>
                          <a:srgbClr val="000000"/>
                        </a:buClr>
                        <a:buSzPts val="2400"/>
                        <a:buFont typeface="Arial"/>
                        <a:buNone/>
                      </a:pPr>
                      <a:endParaRPr sz="2400" u="sng" strike="noStrike" cap="none">
                        <a:solidFill>
                          <a:srgbClr val="0000FF"/>
                        </a:solid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endParaRPr>
                    </a:p>
                    <a:p>
                      <a:pPr marL="0" marR="0" lvl="0" indent="0" algn="l" rtl="0">
                        <a:lnSpc>
                          <a:spcPct val="115000"/>
                        </a:lnSpc>
                        <a:spcBef>
                          <a:spcPts val="0"/>
                        </a:spcBef>
                        <a:spcAft>
                          <a:spcPts val="0"/>
                        </a:spcAft>
                        <a:buClr>
                          <a:srgbClr val="000000"/>
                        </a:buClr>
                        <a:buSzPts val="2400"/>
                        <a:buFont typeface="Arial"/>
                        <a:buNone/>
                      </a:pPr>
                      <a:endParaRPr sz="2400" u="sng" strike="noStrike" cap="none">
                        <a:solidFill>
                          <a:srgbClr val="0000FF"/>
                        </a:solid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endParaRPr>
                    </a:p>
                    <a:p>
                      <a:pPr marL="0" marR="0" lvl="0" indent="0" algn="l" rtl="0">
                        <a:lnSpc>
                          <a:spcPct val="115000"/>
                        </a:lnSpc>
                        <a:spcBef>
                          <a:spcPts val="0"/>
                        </a:spcBef>
                        <a:spcAft>
                          <a:spcPts val="0"/>
                        </a:spcAft>
                        <a:buClr>
                          <a:srgbClr val="000000"/>
                        </a:buClr>
                        <a:buSzPts val="2400"/>
                        <a:buFont typeface="Arial"/>
                        <a:buNone/>
                      </a:pPr>
                      <a:r>
                        <a:rPr lang="en-US" sz="2400" u="sng" strike="noStrike" cap="none">
                          <a:solidFill>
                            <a:srgbClr val="0000FF"/>
                          </a:solid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Diabetes Health Indicators Dataset</a:t>
                      </a:r>
                      <a:endParaRPr sz="24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780575">
                <a:tc>
                  <a:txBody>
                    <a:bodyPr/>
                    <a:lstStyle/>
                    <a:p>
                      <a:pPr marL="0" marR="0" lvl="0" indent="0" algn="ctr" rtl="0">
                        <a:lnSpc>
                          <a:spcPct val="115000"/>
                        </a:lnSpc>
                        <a:spcBef>
                          <a:spcPts val="0"/>
                        </a:spcBef>
                        <a:spcAft>
                          <a:spcPts val="0"/>
                        </a:spcAft>
                        <a:buClr>
                          <a:srgbClr val="000000"/>
                        </a:buClr>
                        <a:buSzPts val="2400"/>
                        <a:buFont typeface="Arial"/>
                        <a:buNone/>
                      </a:pPr>
                      <a:endParaRPr sz="2400" b="1"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b="0" i="0" u="sng" strike="noStrike" cap="none">
                          <a:solidFill>
                            <a:schemeClr val="dk1"/>
                          </a:solid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Diabetes Prediction Using Machine Learning Algorithm and Onthology, Morocco University-2022</a:t>
                      </a:r>
                      <a:endParaRPr sz="2400" u="none" strike="noStrike" cap="none">
                        <a:latin typeface="Times New Roman"/>
                        <a:ea typeface="Times New Roman"/>
                        <a:cs typeface="Times New Roman"/>
                        <a:sym typeface="Times New Roman"/>
                      </a:endParaRPr>
                    </a:p>
                    <a:p>
                      <a:pPr marL="0" marR="0" lvl="0" indent="0" algn="ctr" rtl="0">
                        <a:lnSpc>
                          <a:spcPct val="115000"/>
                        </a:lnSpc>
                        <a:spcBef>
                          <a:spcPts val="0"/>
                        </a:spcBef>
                        <a:spcAft>
                          <a:spcPts val="0"/>
                        </a:spcAft>
                        <a:buClr>
                          <a:srgbClr val="000000"/>
                        </a:buClr>
                        <a:buSzPts val="2400"/>
                        <a:buFont typeface="Arial"/>
                        <a:buNone/>
                      </a:pPr>
                      <a:endParaRPr sz="2400" b="1"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400"/>
                        <a:buFont typeface="Arial"/>
                        <a:buNone/>
                      </a:pPr>
                      <a:endParaRPr sz="2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400"/>
                        <a:buFont typeface="Arial"/>
                        <a:buNone/>
                      </a:pPr>
                      <a:endParaRPr sz="2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Hakim El Massari, Zineb Sabouri</a:t>
                      </a:r>
                      <a:endParaRPr sz="24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2400"/>
                        <a:buFont typeface="Arial"/>
                        <a:buNone/>
                      </a:pPr>
                      <a:endParaRPr sz="2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400"/>
                        <a:buFont typeface="Arial"/>
                        <a:buNone/>
                      </a:pPr>
                      <a:endParaRPr sz="2400" u="none" strike="noStrike" cap="none">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SVM, Logistic Regression. </a:t>
                      </a:r>
                      <a:endParaRPr sz="2400" u="none" strike="noStrike" cap="none">
                        <a:latin typeface="Calibri"/>
                        <a:ea typeface="Calibri"/>
                        <a:cs typeface="Calibri"/>
                        <a:sym typeface="Calibri"/>
                      </a:endParaRPr>
                    </a:p>
                  </a:txBody>
                  <a:tcPr marL="68575" marR="68575"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400"/>
                        <a:buFont typeface="Arial"/>
                        <a:buNone/>
                      </a:pPr>
                      <a:r>
                        <a:rPr lang="en-US" sz="2400" b="1" u="none" strike="noStrike" cap="none">
                          <a:latin typeface="Times New Roman"/>
                          <a:ea typeface="Times New Roman"/>
                          <a:cs typeface="Times New Roman"/>
                          <a:sym typeface="Times New Roman"/>
                        </a:rPr>
                        <a:t>SVM</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Accuracy:-77.0</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Precision:- 78.0</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b="1" u="none" strike="noStrike" cap="none">
                          <a:latin typeface="Times New Roman"/>
                          <a:ea typeface="Times New Roman"/>
                          <a:cs typeface="Times New Roman"/>
                          <a:sym typeface="Times New Roman"/>
                        </a:rPr>
                        <a:t>LR</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Accuracy:-77.0</a:t>
                      </a:r>
                      <a:endParaRPr sz="2400" u="none" strike="noStrike" cap="none">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Precision:- 79.0</a:t>
                      </a:r>
                      <a:endParaRPr sz="2400" u="none" strike="noStrike" cap="none">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400"/>
                        <a:buFont typeface="Arial"/>
                        <a:buNone/>
                      </a:pPr>
                      <a:endParaRPr sz="2400" b="0" i="0" u="sng" strike="noStrike" cap="none">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endParaRPr>
                    </a:p>
                    <a:p>
                      <a:pPr marL="0" marR="0" lvl="0" indent="0" algn="l" rtl="0">
                        <a:lnSpc>
                          <a:spcPct val="100000"/>
                        </a:lnSpc>
                        <a:spcBef>
                          <a:spcPts val="0"/>
                        </a:spcBef>
                        <a:spcAft>
                          <a:spcPts val="0"/>
                        </a:spcAft>
                        <a:buClr>
                          <a:srgbClr val="000000"/>
                        </a:buClr>
                        <a:buSzPts val="2400"/>
                        <a:buFont typeface="Arial"/>
                        <a:buNone/>
                      </a:pPr>
                      <a:endParaRPr sz="2400" b="0" i="0" u="sng" strike="noStrike" cap="none">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endParaRPr>
                    </a:p>
                    <a:p>
                      <a:pPr marL="0" marR="0" lvl="0" indent="0" algn="l" rtl="0">
                        <a:lnSpc>
                          <a:spcPct val="100000"/>
                        </a:lnSpc>
                        <a:spcBef>
                          <a:spcPts val="0"/>
                        </a:spcBef>
                        <a:spcAft>
                          <a:spcPts val="0"/>
                        </a:spcAft>
                        <a:buClr>
                          <a:srgbClr val="000000"/>
                        </a:buClr>
                        <a:buSzPts val="2400"/>
                        <a:buFont typeface="Arial"/>
                        <a:buNone/>
                      </a:pPr>
                      <a:r>
                        <a:rPr lang="en-US" sz="2400" b="0" i="0" u="sng" strike="noStrike" cap="none">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Pima Indian dataset</a:t>
                      </a:r>
                      <a:endParaRPr sz="2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fade">
                                      <p:cBhvr>
                                        <p:cTn id="7" dur="500"/>
                                        <p:tgtEl>
                                          <p:spTgt spid="236"/>
                                        </p:tgtEl>
                                      </p:cBhvr>
                                    </p:animEffect>
                                  </p:childTnLst>
                                </p:cTn>
                              </p:par>
                              <p:par>
                                <p:cTn id="8" presetID="10" presetClass="entr" presetSubtype="0" fill="hold" nodeType="withEffect">
                                  <p:stCondLst>
                                    <p:cond delay="0"/>
                                  </p:stCondLst>
                                  <p:childTnLst>
                                    <p:set>
                                      <p:cBhvr>
                                        <p:cTn id="9" dur="1" fill="hold">
                                          <p:stCondLst>
                                            <p:cond delay="0"/>
                                          </p:stCondLst>
                                        </p:cTn>
                                        <p:tgtEl>
                                          <p:spTgt spid="237"/>
                                        </p:tgtEl>
                                        <p:attrNameLst>
                                          <p:attrName>style.visibility</p:attrName>
                                        </p:attrNameLst>
                                      </p:cBhvr>
                                      <p:to>
                                        <p:strVal val="visible"/>
                                      </p:to>
                                    </p:set>
                                    <p:animEffect transition="in" filter="fade">
                                      <p:cBhvr>
                                        <p:cTn id="10" dur="500"/>
                                        <p:tgtEl>
                                          <p:spTgt spid="237"/>
                                        </p:tgtEl>
                                      </p:cBhvr>
                                    </p:animEffect>
                                  </p:childTnLst>
                                </p:cTn>
                              </p:par>
                              <p:par>
                                <p:cTn id="11" presetID="10" presetClass="entr" presetSubtype="0" fill="hold" nodeType="withEffect">
                                  <p:stCondLst>
                                    <p:cond delay="0"/>
                                  </p:stCondLst>
                                  <p:childTnLst>
                                    <p:set>
                                      <p:cBhvr>
                                        <p:cTn id="12" dur="1" fill="hold">
                                          <p:stCondLst>
                                            <p:cond delay="0"/>
                                          </p:stCondLst>
                                        </p:cTn>
                                        <p:tgtEl>
                                          <p:spTgt spid="238"/>
                                        </p:tgtEl>
                                        <p:attrNameLst>
                                          <p:attrName>style.visibility</p:attrName>
                                        </p:attrNameLst>
                                      </p:cBhvr>
                                      <p:to>
                                        <p:strVal val="visible"/>
                                      </p:to>
                                    </p:set>
                                    <p:animEffect transition="in" filter="fade">
                                      <p:cBhvr>
                                        <p:cTn id="13" dur="500"/>
                                        <p:tgtEl>
                                          <p:spTgt spid="238"/>
                                        </p:tgtEl>
                                      </p:cBhvr>
                                    </p:animEffect>
                                  </p:childTnLst>
                                </p:cTn>
                              </p:par>
                              <p:par>
                                <p:cTn id="14" presetID="10" presetClass="entr" presetSubtype="0" fill="hold" nodeType="withEffect">
                                  <p:stCondLst>
                                    <p:cond delay="0"/>
                                  </p:stCondLst>
                                  <p:childTnLst>
                                    <p:set>
                                      <p:cBhvr>
                                        <p:cTn id="15" dur="1" fill="hold">
                                          <p:stCondLst>
                                            <p:cond delay="0"/>
                                          </p:stCondLst>
                                        </p:cTn>
                                        <p:tgtEl>
                                          <p:spTgt spid="239"/>
                                        </p:tgtEl>
                                        <p:attrNameLst>
                                          <p:attrName>style.visibility</p:attrName>
                                        </p:attrNameLst>
                                      </p:cBhvr>
                                      <p:to>
                                        <p:strVal val="visible"/>
                                      </p:to>
                                    </p:set>
                                    <p:animEffect transition="in" filter="fade">
                                      <p:cBhvr>
                                        <p:cTn id="16" dur="500"/>
                                        <p:tgtEl>
                                          <p:spTgt spid="2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1"/>
                                        </p:tgtEl>
                                        <p:attrNameLst>
                                          <p:attrName>style.visibility</p:attrName>
                                        </p:attrNameLst>
                                      </p:cBhvr>
                                      <p:to>
                                        <p:strVal val="visible"/>
                                      </p:to>
                                    </p:set>
                                    <p:animEffect transition="in" filter="fade">
                                      <p:cBhvr>
                                        <p:cTn id="21" dur="500"/>
                                        <p:tgtEl>
                                          <p:spTgt spid="241"/>
                                        </p:tgtEl>
                                      </p:cBhvr>
                                    </p:animEffect>
                                  </p:childTnLst>
                                </p:cTn>
                              </p:par>
                              <p:par>
                                <p:cTn id="22" presetID="10" presetClass="entr" presetSubtype="0" fill="hold" nodeType="withEffect">
                                  <p:stCondLst>
                                    <p:cond delay="0"/>
                                  </p:stCondLst>
                                  <p:childTnLst>
                                    <p:set>
                                      <p:cBhvr>
                                        <p:cTn id="23" dur="1" fill="hold">
                                          <p:stCondLst>
                                            <p:cond delay="0"/>
                                          </p:stCondLst>
                                        </p:cTn>
                                        <p:tgtEl>
                                          <p:spTgt spid="242"/>
                                        </p:tgtEl>
                                        <p:attrNameLst>
                                          <p:attrName>style.visibility</p:attrName>
                                        </p:attrNameLst>
                                      </p:cBhvr>
                                      <p:to>
                                        <p:strVal val="visible"/>
                                      </p:to>
                                    </p:set>
                                    <p:animEffect transition="in" filter="fade">
                                      <p:cBhvr>
                                        <p:cTn id="24" dur="500"/>
                                        <p:tgtEl>
                                          <p:spTgt spid="242"/>
                                        </p:tgtEl>
                                      </p:cBhvr>
                                    </p:animEffect>
                                  </p:childTnLst>
                                </p:cTn>
                              </p:par>
                              <p:par>
                                <p:cTn id="25" presetID="10" presetClass="entr" presetSubtype="0" fill="hold" nodeType="withEffect">
                                  <p:stCondLst>
                                    <p:cond delay="0"/>
                                  </p:stCondLst>
                                  <p:childTnLst>
                                    <p:set>
                                      <p:cBhvr>
                                        <p:cTn id="26" dur="1" fill="hold">
                                          <p:stCondLst>
                                            <p:cond delay="0"/>
                                          </p:stCondLst>
                                        </p:cTn>
                                        <p:tgtEl>
                                          <p:spTgt spid="243"/>
                                        </p:tgtEl>
                                        <p:attrNameLst>
                                          <p:attrName>style.visibility</p:attrName>
                                        </p:attrNameLst>
                                      </p:cBhvr>
                                      <p:to>
                                        <p:strVal val="visible"/>
                                      </p:to>
                                    </p:set>
                                    <p:animEffect transition="in" filter="fade">
                                      <p:cBhvr>
                                        <p:cTn id="27"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248"/>
        <p:cNvGrpSpPr/>
        <p:nvPr/>
      </p:nvGrpSpPr>
      <p:grpSpPr>
        <a:xfrm>
          <a:off x="0" y="0"/>
          <a:ext cx="0" cy="0"/>
          <a:chOff x="0" y="0"/>
          <a:chExt cx="0" cy="0"/>
        </a:xfrm>
      </p:grpSpPr>
      <p:pic>
        <p:nvPicPr>
          <p:cNvPr id="249" name="Google Shape;249;p11"/>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250" name="Google Shape;250;p11"/>
          <p:cNvSpPr/>
          <p:nvPr/>
        </p:nvSpPr>
        <p:spPr>
          <a:xfrm>
            <a:off x="8354291" y="623455"/>
            <a:ext cx="2680854" cy="1163781"/>
          </a:xfrm>
          <a:prstGeom prst="roundRect">
            <a:avLst>
              <a:gd name="adj" fmla="val 16667"/>
            </a:avLst>
          </a:prstGeom>
          <a:solidFill>
            <a:schemeClr val="accent1"/>
          </a:solidFill>
          <a:ln w="1270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Data Collection</a:t>
            </a:r>
            <a:endParaRPr sz="2400" b="1" i="0" u="none" strike="noStrike" cap="none">
              <a:solidFill>
                <a:schemeClr val="lt1"/>
              </a:solidFill>
              <a:latin typeface="Times New Roman"/>
              <a:ea typeface="Times New Roman"/>
              <a:cs typeface="Times New Roman"/>
              <a:sym typeface="Times New Roman"/>
            </a:endParaRPr>
          </a:p>
        </p:txBody>
      </p:sp>
      <p:sp>
        <p:nvSpPr>
          <p:cNvPr id="251" name="Google Shape;251;p11"/>
          <p:cNvSpPr/>
          <p:nvPr/>
        </p:nvSpPr>
        <p:spPr>
          <a:xfrm>
            <a:off x="8381998" y="2999509"/>
            <a:ext cx="2680854" cy="1163781"/>
          </a:xfrm>
          <a:prstGeom prst="roundRect">
            <a:avLst>
              <a:gd name="adj" fmla="val 16667"/>
            </a:avLst>
          </a:prstGeom>
          <a:solidFill>
            <a:schemeClr val="accent1"/>
          </a:solidFill>
          <a:ln w="1270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Data Pre-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processing </a:t>
            </a:r>
            <a:endParaRPr sz="2400" b="1" i="0" u="none" strike="noStrike" cap="none">
              <a:solidFill>
                <a:schemeClr val="lt1"/>
              </a:solidFill>
              <a:latin typeface="Times New Roman"/>
              <a:ea typeface="Times New Roman"/>
              <a:cs typeface="Times New Roman"/>
              <a:sym typeface="Times New Roman"/>
            </a:endParaRPr>
          </a:p>
        </p:txBody>
      </p:sp>
      <p:sp>
        <p:nvSpPr>
          <p:cNvPr id="252" name="Google Shape;252;p11"/>
          <p:cNvSpPr/>
          <p:nvPr/>
        </p:nvSpPr>
        <p:spPr>
          <a:xfrm>
            <a:off x="11457707" y="4371110"/>
            <a:ext cx="2680854" cy="1163781"/>
          </a:xfrm>
          <a:prstGeom prst="roundRect">
            <a:avLst>
              <a:gd name="adj" fmla="val 16667"/>
            </a:avLst>
          </a:prstGeom>
          <a:solidFill>
            <a:schemeClr val="accent1"/>
          </a:solidFill>
          <a:ln w="1270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Exploratory data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Analysis(EDA)</a:t>
            </a:r>
            <a:endParaRPr sz="2400" b="1" i="0" u="none" strike="noStrike" cap="none">
              <a:solidFill>
                <a:schemeClr val="lt1"/>
              </a:solidFill>
              <a:latin typeface="Times New Roman"/>
              <a:ea typeface="Times New Roman"/>
              <a:cs typeface="Times New Roman"/>
              <a:sym typeface="Times New Roman"/>
            </a:endParaRPr>
          </a:p>
        </p:txBody>
      </p:sp>
      <p:sp>
        <p:nvSpPr>
          <p:cNvPr id="253" name="Google Shape;253;p11"/>
          <p:cNvSpPr/>
          <p:nvPr/>
        </p:nvSpPr>
        <p:spPr>
          <a:xfrm>
            <a:off x="5063835" y="4274128"/>
            <a:ext cx="2680854" cy="1163781"/>
          </a:xfrm>
          <a:prstGeom prst="roundRect">
            <a:avLst>
              <a:gd name="adj" fmla="val 16667"/>
            </a:avLst>
          </a:prstGeom>
          <a:solidFill>
            <a:schemeClr val="accent1"/>
          </a:solidFill>
          <a:ln w="1270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Data Splitting</a:t>
            </a:r>
            <a:endParaRPr sz="2400" b="1" i="0" u="none" strike="noStrike" cap="none">
              <a:solidFill>
                <a:schemeClr val="lt1"/>
              </a:solidFill>
              <a:latin typeface="Times New Roman"/>
              <a:ea typeface="Times New Roman"/>
              <a:cs typeface="Times New Roman"/>
              <a:sym typeface="Times New Roman"/>
            </a:endParaRPr>
          </a:p>
        </p:txBody>
      </p:sp>
      <p:sp>
        <p:nvSpPr>
          <p:cNvPr id="254" name="Google Shape;254;p11"/>
          <p:cNvSpPr/>
          <p:nvPr/>
        </p:nvSpPr>
        <p:spPr>
          <a:xfrm>
            <a:off x="7481452" y="6026728"/>
            <a:ext cx="2680854" cy="1163781"/>
          </a:xfrm>
          <a:prstGeom prst="roundRect">
            <a:avLst>
              <a:gd name="adj" fmla="val 16667"/>
            </a:avLst>
          </a:prstGeom>
          <a:solidFill>
            <a:schemeClr val="accent1"/>
          </a:solidFill>
          <a:ln w="1270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Testing Data</a:t>
            </a:r>
            <a:endParaRPr sz="2400" b="1" i="0" u="none" strike="noStrike" cap="none">
              <a:solidFill>
                <a:schemeClr val="lt1"/>
              </a:solidFill>
              <a:latin typeface="Times New Roman"/>
              <a:ea typeface="Times New Roman"/>
              <a:cs typeface="Times New Roman"/>
              <a:sym typeface="Times New Roman"/>
            </a:endParaRPr>
          </a:p>
        </p:txBody>
      </p:sp>
      <p:sp>
        <p:nvSpPr>
          <p:cNvPr id="255" name="Google Shape;255;p11"/>
          <p:cNvSpPr/>
          <p:nvPr/>
        </p:nvSpPr>
        <p:spPr>
          <a:xfrm>
            <a:off x="2916381" y="6075220"/>
            <a:ext cx="2680854" cy="1163781"/>
          </a:xfrm>
          <a:prstGeom prst="roundRect">
            <a:avLst>
              <a:gd name="adj" fmla="val 16667"/>
            </a:avLst>
          </a:prstGeom>
          <a:solidFill>
            <a:schemeClr val="accent1"/>
          </a:solidFill>
          <a:ln w="1270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Training Data</a:t>
            </a:r>
            <a:endParaRPr sz="2400" b="1" i="0" u="none" strike="noStrike" cap="none">
              <a:solidFill>
                <a:schemeClr val="lt1"/>
              </a:solidFill>
              <a:latin typeface="Times New Roman"/>
              <a:ea typeface="Times New Roman"/>
              <a:cs typeface="Times New Roman"/>
              <a:sym typeface="Times New Roman"/>
            </a:endParaRPr>
          </a:p>
        </p:txBody>
      </p:sp>
      <p:sp>
        <p:nvSpPr>
          <p:cNvPr id="256" name="Google Shape;256;p11"/>
          <p:cNvSpPr/>
          <p:nvPr/>
        </p:nvSpPr>
        <p:spPr>
          <a:xfrm>
            <a:off x="2431473" y="7848601"/>
            <a:ext cx="3595255" cy="1835727"/>
          </a:xfrm>
          <a:prstGeom prst="roundRect">
            <a:avLst>
              <a:gd name="adj" fmla="val 16667"/>
            </a:avLst>
          </a:prstGeom>
          <a:solidFill>
            <a:schemeClr val="accent1"/>
          </a:solidFill>
          <a:ln w="1270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sng" strike="noStrike" cap="none">
                <a:solidFill>
                  <a:schemeClr val="lt1"/>
                </a:solidFill>
                <a:latin typeface="Times New Roman"/>
                <a:ea typeface="Times New Roman"/>
                <a:cs typeface="Times New Roman"/>
                <a:sym typeface="Times New Roman"/>
              </a:rPr>
              <a:t>Training Model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1.Logistic Regression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2.Random Forest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3.SVM</a:t>
            </a:r>
            <a:endParaRPr sz="2400" b="1" i="0" u="none" strike="noStrike" cap="none">
              <a:solidFill>
                <a:schemeClr val="lt1"/>
              </a:solidFill>
              <a:latin typeface="Times New Roman"/>
              <a:ea typeface="Times New Roman"/>
              <a:cs typeface="Times New Roman"/>
              <a:sym typeface="Times New Roman"/>
            </a:endParaRPr>
          </a:p>
        </p:txBody>
      </p:sp>
      <p:cxnSp>
        <p:nvCxnSpPr>
          <p:cNvPr id="257" name="Google Shape;257;p11"/>
          <p:cNvCxnSpPr>
            <a:stCxn id="250" idx="2"/>
            <a:endCxn id="251" idx="0"/>
          </p:cNvCxnSpPr>
          <p:nvPr/>
        </p:nvCxnSpPr>
        <p:spPr>
          <a:xfrm>
            <a:off x="9694718" y="1787236"/>
            <a:ext cx="27600" cy="1212300"/>
          </a:xfrm>
          <a:prstGeom prst="straightConnector1">
            <a:avLst/>
          </a:prstGeom>
          <a:noFill/>
          <a:ln w="63500" cap="flat" cmpd="sng">
            <a:solidFill>
              <a:schemeClr val="lt1"/>
            </a:solidFill>
            <a:prstDash val="solid"/>
            <a:round/>
            <a:headEnd type="none" w="sm" len="sm"/>
            <a:tailEnd type="stealth" w="med" len="med"/>
          </a:ln>
        </p:spPr>
      </p:cxnSp>
      <p:cxnSp>
        <p:nvCxnSpPr>
          <p:cNvPr id="258" name="Google Shape;258;p11"/>
          <p:cNvCxnSpPr>
            <a:stCxn id="251" idx="1"/>
            <a:endCxn id="253" idx="0"/>
          </p:cNvCxnSpPr>
          <p:nvPr/>
        </p:nvCxnSpPr>
        <p:spPr>
          <a:xfrm flipH="1">
            <a:off x="6404398" y="3581400"/>
            <a:ext cx="1977600" cy="692700"/>
          </a:xfrm>
          <a:prstGeom prst="straightConnector1">
            <a:avLst/>
          </a:prstGeom>
          <a:noFill/>
          <a:ln w="63500" cap="flat" cmpd="sng">
            <a:solidFill>
              <a:schemeClr val="lt1"/>
            </a:solidFill>
            <a:prstDash val="solid"/>
            <a:round/>
            <a:headEnd type="none" w="sm" len="sm"/>
            <a:tailEnd type="stealth" w="med" len="med"/>
          </a:ln>
        </p:spPr>
      </p:cxnSp>
      <p:cxnSp>
        <p:nvCxnSpPr>
          <p:cNvPr id="259" name="Google Shape;259;p11"/>
          <p:cNvCxnSpPr>
            <a:stCxn id="251" idx="3"/>
            <a:endCxn id="252" idx="0"/>
          </p:cNvCxnSpPr>
          <p:nvPr/>
        </p:nvCxnSpPr>
        <p:spPr>
          <a:xfrm>
            <a:off x="11062852" y="3581400"/>
            <a:ext cx="1735200" cy="789600"/>
          </a:xfrm>
          <a:prstGeom prst="straightConnector1">
            <a:avLst/>
          </a:prstGeom>
          <a:noFill/>
          <a:ln w="63500" cap="flat" cmpd="sng">
            <a:solidFill>
              <a:schemeClr val="lt1"/>
            </a:solidFill>
            <a:prstDash val="solid"/>
            <a:round/>
            <a:headEnd type="none" w="sm" len="sm"/>
            <a:tailEnd type="stealth" w="med" len="med"/>
          </a:ln>
        </p:spPr>
      </p:cxnSp>
      <p:cxnSp>
        <p:nvCxnSpPr>
          <p:cNvPr id="260" name="Google Shape;260;p11"/>
          <p:cNvCxnSpPr>
            <a:stCxn id="253" idx="1"/>
            <a:endCxn id="255" idx="0"/>
          </p:cNvCxnSpPr>
          <p:nvPr/>
        </p:nvCxnSpPr>
        <p:spPr>
          <a:xfrm flipH="1">
            <a:off x="4256835" y="4856019"/>
            <a:ext cx="807000" cy="1219200"/>
          </a:xfrm>
          <a:prstGeom prst="straightConnector1">
            <a:avLst/>
          </a:prstGeom>
          <a:noFill/>
          <a:ln w="63500" cap="flat" cmpd="sng">
            <a:solidFill>
              <a:schemeClr val="lt1"/>
            </a:solidFill>
            <a:prstDash val="solid"/>
            <a:round/>
            <a:headEnd type="none" w="sm" len="sm"/>
            <a:tailEnd type="stealth" w="med" len="med"/>
          </a:ln>
        </p:spPr>
      </p:cxnSp>
      <p:cxnSp>
        <p:nvCxnSpPr>
          <p:cNvPr id="261" name="Google Shape;261;p11"/>
          <p:cNvCxnSpPr>
            <a:stCxn id="253" idx="3"/>
            <a:endCxn id="254" idx="0"/>
          </p:cNvCxnSpPr>
          <p:nvPr/>
        </p:nvCxnSpPr>
        <p:spPr>
          <a:xfrm>
            <a:off x="7744689" y="4856019"/>
            <a:ext cx="1077300" cy="1170600"/>
          </a:xfrm>
          <a:prstGeom prst="straightConnector1">
            <a:avLst/>
          </a:prstGeom>
          <a:noFill/>
          <a:ln w="63500" cap="flat" cmpd="sng">
            <a:solidFill>
              <a:schemeClr val="lt1"/>
            </a:solidFill>
            <a:prstDash val="solid"/>
            <a:round/>
            <a:headEnd type="none" w="sm" len="sm"/>
            <a:tailEnd type="stealth" w="med" len="med"/>
          </a:ln>
        </p:spPr>
      </p:cxnSp>
      <p:cxnSp>
        <p:nvCxnSpPr>
          <p:cNvPr id="262" name="Google Shape;262;p11"/>
          <p:cNvCxnSpPr>
            <a:stCxn id="254" idx="2"/>
            <a:endCxn id="263" idx="0"/>
          </p:cNvCxnSpPr>
          <p:nvPr/>
        </p:nvCxnSpPr>
        <p:spPr>
          <a:xfrm flipH="1">
            <a:off x="8787379" y="7190509"/>
            <a:ext cx="34500" cy="665100"/>
          </a:xfrm>
          <a:prstGeom prst="straightConnector1">
            <a:avLst/>
          </a:prstGeom>
          <a:noFill/>
          <a:ln w="63500" cap="flat" cmpd="sng">
            <a:solidFill>
              <a:schemeClr val="lt1"/>
            </a:solidFill>
            <a:prstDash val="solid"/>
            <a:round/>
            <a:headEnd type="none" w="sm" len="sm"/>
            <a:tailEnd type="stealth" w="med" len="med"/>
          </a:ln>
        </p:spPr>
      </p:cxnSp>
      <p:cxnSp>
        <p:nvCxnSpPr>
          <p:cNvPr id="264" name="Google Shape;264;p11"/>
          <p:cNvCxnSpPr>
            <a:stCxn id="255" idx="2"/>
            <a:endCxn id="256" idx="0"/>
          </p:cNvCxnSpPr>
          <p:nvPr/>
        </p:nvCxnSpPr>
        <p:spPr>
          <a:xfrm flipH="1">
            <a:off x="4229208" y="7239001"/>
            <a:ext cx="27600" cy="609600"/>
          </a:xfrm>
          <a:prstGeom prst="straightConnector1">
            <a:avLst/>
          </a:prstGeom>
          <a:noFill/>
          <a:ln w="63500" cap="flat" cmpd="sng">
            <a:solidFill>
              <a:schemeClr val="lt1"/>
            </a:solidFill>
            <a:prstDash val="solid"/>
            <a:round/>
            <a:headEnd type="none" w="sm" len="sm"/>
            <a:tailEnd type="stealth" w="med" len="med"/>
          </a:ln>
        </p:spPr>
      </p:cxnSp>
      <p:sp>
        <p:nvSpPr>
          <p:cNvPr id="263" name="Google Shape;263;p11"/>
          <p:cNvSpPr/>
          <p:nvPr/>
        </p:nvSpPr>
        <p:spPr>
          <a:xfrm>
            <a:off x="6989618" y="7855527"/>
            <a:ext cx="3595255" cy="1835727"/>
          </a:xfrm>
          <a:prstGeom prst="roundRect">
            <a:avLst>
              <a:gd name="adj" fmla="val 16667"/>
            </a:avLst>
          </a:prstGeom>
          <a:solidFill>
            <a:schemeClr val="accent1"/>
          </a:solidFill>
          <a:ln w="1270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sng" strike="noStrike" cap="none">
                <a:solidFill>
                  <a:schemeClr val="lt1"/>
                </a:solidFill>
                <a:latin typeface="Times New Roman"/>
                <a:ea typeface="Times New Roman"/>
                <a:cs typeface="Times New Roman"/>
                <a:sym typeface="Times New Roman"/>
              </a:rPr>
              <a:t>Evaluation Method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1.Accuracy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2.Precision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3.Recall</a:t>
            </a:r>
            <a:endParaRPr sz="2400" b="1" i="0" u="none" strike="noStrike" cap="none">
              <a:solidFill>
                <a:schemeClr val="lt1"/>
              </a:solidFill>
              <a:latin typeface="Times New Roman"/>
              <a:ea typeface="Times New Roman"/>
              <a:cs typeface="Times New Roman"/>
              <a:sym typeface="Times New Roman"/>
            </a:endParaRPr>
          </a:p>
        </p:txBody>
      </p:sp>
      <p:sp>
        <p:nvSpPr>
          <p:cNvPr id="265" name="Google Shape;265;p11"/>
          <p:cNvSpPr/>
          <p:nvPr/>
        </p:nvSpPr>
        <p:spPr>
          <a:xfrm>
            <a:off x="573975" y="519546"/>
            <a:ext cx="1240971" cy="1082483"/>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476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Times New Roman"/>
                <a:ea typeface="Times New Roman"/>
                <a:cs typeface="Times New Roman"/>
                <a:sym typeface="Times New Roman"/>
              </a:rPr>
              <a:t>09</a:t>
            </a:r>
            <a:r>
              <a:rPr lang="en-US" sz="3600" b="0" i="0" u="none" strike="noStrike" cap="none">
                <a:solidFill>
                  <a:schemeClr val="lt1"/>
                </a:solidFill>
                <a:latin typeface="Times New Roman"/>
                <a:ea typeface="Times New Roman"/>
                <a:cs typeface="Times New Roman"/>
                <a:sym typeface="Times New Roman"/>
              </a:rPr>
              <a:t>.</a:t>
            </a:r>
            <a:endParaRPr sz="3600" b="0" i="0" u="none" strike="noStrike" cap="none">
              <a:solidFill>
                <a:schemeClr val="lt1"/>
              </a:solidFill>
              <a:latin typeface="Times New Roman"/>
              <a:ea typeface="Times New Roman"/>
              <a:cs typeface="Times New Roman"/>
              <a:sym typeface="Times New Roman"/>
            </a:endParaRPr>
          </a:p>
        </p:txBody>
      </p:sp>
      <p:cxnSp>
        <p:nvCxnSpPr>
          <p:cNvPr id="266" name="Google Shape;266;p11"/>
          <p:cNvCxnSpPr/>
          <p:nvPr/>
        </p:nvCxnSpPr>
        <p:spPr>
          <a:xfrm rot="10800000" flipH="1">
            <a:off x="1849582" y="1579418"/>
            <a:ext cx="5257800" cy="3"/>
          </a:xfrm>
          <a:prstGeom prst="straightConnector1">
            <a:avLst/>
          </a:prstGeom>
          <a:noFill/>
          <a:ln w="38100" cap="flat" cmpd="sng">
            <a:solidFill>
              <a:srgbClr val="FFFFFF"/>
            </a:solidFill>
            <a:prstDash val="solid"/>
            <a:round/>
            <a:headEnd type="none" w="sm" len="sm"/>
            <a:tailEnd type="none" w="sm" len="sm"/>
          </a:ln>
        </p:spPr>
      </p:cxnSp>
      <p:sp>
        <p:nvSpPr>
          <p:cNvPr id="267" name="Google Shape;267;p11"/>
          <p:cNvSpPr/>
          <p:nvPr/>
        </p:nvSpPr>
        <p:spPr>
          <a:xfrm>
            <a:off x="2032851" y="729339"/>
            <a:ext cx="4559261"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chemeClr val="lt1"/>
                </a:solidFill>
                <a:latin typeface="Libre Baskerville"/>
                <a:ea typeface="Libre Baskerville"/>
                <a:cs typeface="Libre Baskerville"/>
                <a:sym typeface="Libre Baskerville"/>
              </a:rPr>
              <a:t>Methodology</a:t>
            </a:r>
            <a:endParaRPr sz="4800" b="0" i="0" u="none" strike="noStrike" cap="none">
              <a:solidFill>
                <a:schemeClr val="lt1"/>
              </a:solidFill>
              <a:latin typeface="Libre Baskerville"/>
              <a:ea typeface="Libre Baskerville"/>
              <a:cs typeface="Libre Baskerville"/>
              <a:sym typeface="Libre Baskerville"/>
            </a:endParaRPr>
          </a:p>
        </p:txBody>
      </p:sp>
    </p:spTree>
  </p:cSld>
  <p:clrMapOvr>
    <a:masterClrMapping/>
  </p:clrMapOvr>
  <p:transition spd="slow" advTm="1000">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100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
                                        </p:tgtEl>
                                        <p:attrNameLst>
                                          <p:attrName>style.visibility</p:attrName>
                                        </p:attrNameLst>
                                      </p:cBhvr>
                                      <p:to>
                                        <p:strVal val="visible"/>
                                      </p:to>
                                    </p:set>
                                    <p:animEffect transition="in" filter="fade">
                                      <p:cBhvr>
                                        <p:cTn id="12" dur="10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2"/>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Calibri"/>
              <a:buNone/>
            </a:pPr>
            <a:r>
              <a:rPr lang="en-US"/>
              <a:t> </a:t>
            </a:r>
            <a:endParaRPr/>
          </a:p>
        </p:txBody>
      </p:sp>
      <p:sp>
        <p:nvSpPr>
          <p:cNvPr id="273" name="Google Shape;273;p12"/>
          <p:cNvSpPr txBox="1">
            <a:spLocks noGrp="1"/>
          </p:cNvSpPr>
          <p:nvPr>
            <p:ph type="body" idx="1"/>
          </p:nvPr>
        </p:nvSpPr>
        <p:spPr>
          <a:xfrm>
            <a:off x="722313" y="2906714"/>
            <a:ext cx="7772400" cy="1500187"/>
          </a:xfrm>
          <a:prstGeom prst="rect">
            <a:avLst/>
          </a:prstGeom>
          <a:noFill/>
          <a:ln>
            <a:noFill/>
          </a:ln>
        </p:spPr>
        <p:txBody>
          <a:bodyPr spcFirstLastPara="1" wrap="square" lIns="91425" tIns="45700" rIns="91425" bIns="45700" anchor="b" anchorCtr="0">
            <a:normAutofit/>
          </a:bodyPr>
          <a:lstStyle/>
          <a:p>
            <a:pPr marL="457189" lvl="0" indent="-228594" algn="l" rtl="0">
              <a:lnSpc>
                <a:spcPct val="100000"/>
              </a:lnSpc>
              <a:spcBef>
                <a:spcPts val="400"/>
              </a:spcBef>
              <a:spcAft>
                <a:spcPts val="0"/>
              </a:spcAft>
              <a:buClr>
                <a:srgbClr val="888888"/>
              </a:buClr>
              <a:buSzPts val="2000"/>
              <a:buNone/>
            </a:pPr>
            <a:endParaRPr/>
          </a:p>
        </p:txBody>
      </p:sp>
      <p:pic>
        <p:nvPicPr>
          <p:cNvPr id="274" name="Google Shape;274;p12"/>
          <p:cNvPicPr preferRelativeResize="0"/>
          <p:nvPr/>
        </p:nvPicPr>
        <p:blipFill rotWithShape="1">
          <a:blip r:embed="rId3">
            <a:alphaModFix/>
          </a:blip>
          <a:srcRect/>
          <a:stretch/>
        </p:blipFill>
        <p:spPr>
          <a:xfrm>
            <a:off x="0" y="0"/>
            <a:ext cx="18649507" cy="10287000"/>
          </a:xfrm>
          <a:prstGeom prst="rect">
            <a:avLst/>
          </a:prstGeom>
          <a:noFill/>
          <a:ln>
            <a:noFill/>
          </a:ln>
        </p:spPr>
      </p:pic>
      <p:sp>
        <p:nvSpPr>
          <p:cNvPr id="275" name="Google Shape;275;p12"/>
          <p:cNvSpPr/>
          <p:nvPr/>
        </p:nvSpPr>
        <p:spPr>
          <a:xfrm>
            <a:off x="573975" y="519546"/>
            <a:ext cx="1240971" cy="1082483"/>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476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Times New Roman"/>
                <a:ea typeface="Times New Roman"/>
                <a:cs typeface="Times New Roman"/>
                <a:sym typeface="Times New Roman"/>
              </a:rPr>
              <a:t>10</a:t>
            </a:r>
            <a:r>
              <a:rPr lang="en-US" sz="3600" b="0" i="0" u="none" strike="noStrike" cap="none">
                <a:solidFill>
                  <a:schemeClr val="lt1"/>
                </a:solidFill>
                <a:latin typeface="Times New Roman"/>
                <a:ea typeface="Times New Roman"/>
                <a:cs typeface="Times New Roman"/>
                <a:sym typeface="Times New Roman"/>
              </a:rPr>
              <a:t>.</a:t>
            </a:r>
            <a:endParaRPr sz="3600" b="0" i="0" u="none" strike="noStrike" cap="none">
              <a:solidFill>
                <a:schemeClr val="lt1"/>
              </a:solidFill>
              <a:latin typeface="Times New Roman"/>
              <a:ea typeface="Times New Roman"/>
              <a:cs typeface="Times New Roman"/>
              <a:sym typeface="Times New Roman"/>
            </a:endParaRPr>
          </a:p>
        </p:txBody>
      </p:sp>
      <p:cxnSp>
        <p:nvCxnSpPr>
          <p:cNvPr id="276" name="Google Shape;276;p12"/>
          <p:cNvCxnSpPr/>
          <p:nvPr/>
        </p:nvCxnSpPr>
        <p:spPr>
          <a:xfrm rot="10800000" flipH="1">
            <a:off x="1849582" y="1516566"/>
            <a:ext cx="5822457" cy="62856"/>
          </a:xfrm>
          <a:prstGeom prst="straightConnector1">
            <a:avLst/>
          </a:prstGeom>
          <a:noFill/>
          <a:ln w="38100" cap="flat" cmpd="sng">
            <a:solidFill>
              <a:srgbClr val="FFFFFF"/>
            </a:solidFill>
            <a:prstDash val="solid"/>
            <a:round/>
            <a:headEnd type="none" w="sm" len="sm"/>
            <a:tailEnd type="none" w="sm" len="sm"/>
          </a:ln>
        </p:spPr>
      </p:cxnSp>
      <p:sp>
        <p:nvSpPr>
          <p:cNvPr id="277" name="Google Shape;277;p12"/>
          <p:cNvSpPr/>
          <p:nvPr/>
        </p:nvSpPr>
        <p:spPr>
          <a:xfrm>
            <a:off x="1854432" y="528617"/>
            <a:ext cx="5527475"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0" i="0" u="none" strike="noStrike" cap="none">
                <a:solidFill>
                  <a:schemeClr val="lt1"/>
                </a:solidFill>
                <a:latin typeface="Libre Baskerville"/>
                <a:ea typeface="Libre Baskerville"/>
                <a:cs typeface="Libre Baskerville"/>
                <a:sym typeface="Libre Baskerville"/>
              </a:rPr>
              <a:t>Implementation</a:t>
            </a:r>
            <a:endParaRPr sz="4800" b="0" i="0" u="none" strike="noStrike" cap="none">
              <a:solidFill>
                <a:schemeClr val="lt1"/>
              </a:solidFill>
              <a:latin typeface="Libre Baskerville"/>
              <a:ea typeface="Libre Baskerville"/>
              <a:cs typeface="Libre Baskerville"/>
              <a:sym typeface="Libre Baskerville"/>
            </a:endParaRPr>
          </a:p>
        </p:txBody>
      </p:sp>
      <p:pic>
        <p:nvPicPr>
          <p:cNvPr id="278" name="Google Shape;278;p12" descr="system_desieng.jpg"/>
          <p:cNvPicPr preferRelativeResize="0"/>
          <p:nvPr/>
        </p:nvPicPr>
        <p:blipFill rotWithShape="1">
          <a:blip r:embed="rId4">
            <a:alphaModFix/>
          </a:blip>
          <a:srcRect/>
          <a:stretch/>
        </p:blipFill>
        <p:spPr>
          <a:xfrm>
            <a:off x="1781601" y="1752040"/>
            <a:ext cx="15379347" cy="821598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1000"/>
                                        <p:tgtEl>
                                          <p:spTgt spid="2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6"/>
                                        </p:tgtEl>
                                        <p:attrNameLst>
                                          <p:attrName>style.visibility</p:attrName>
                                        </p:attrNameLst>
                                      </p:cBhvr>
                                      <p:to>
                                        <p:strVal val="visible"/>
                                      </p:to>
                                    </p:set>
                                    <p:animEffect transition="in" filter="fade">
                                      <p:cBhvr>
                                        <p:cTn id="12" dur="10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1"/>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Calibri"/>
              <a:buNone/>
            </a:pPr>
            <a:r>
              <a:rPr lang="en-US"/>
              <a:t> </a:t>
            </a:r>
            <a:endParaRPr/>
          </a:p>
        </p:txBody>
      </p:sp>
      <p:sp>
        <p:nvSpPr>
          <p:cNvPr id="284" name="Google Shape;284;p31"/>
          <p:cNvSpPr txBox="1">
            <a:spLocks noGrp="1"/>
          </p:cNvSpPr>
          <p:nvPr>
            <p:ph type="body" idx="1"/>
          </p:nvPr>
        </p:nvSpPr>
        <p:spPr>
          <a:xfrm>
            <a:off x="722313" y="2906714"/>
            <a:ext cx="7772400" cy="1500187"/>
          </a:xfrm>
          <a:prstGeom prst="rect">
            <a:avLst/>
          </a:prstGeom>
          <a:noFill/>
          <a:ln>
            <a:noFill/>
          </a:ln>
        </p:spPr>
        <p:txBody>
          <a:bodyPr spcFirstLastPara="1" wrap="square" lIns="91425" tIns="45700" rIns="91425" bIns="45700" anchor="b" anchorCtr="0">
            <a:normAutofit/>
          </a:bodyPr>
          <a:lstStyle/>
          <a:p>
            <a:pPr marL="457189" lvl="0" indent="-228594" algn="l" rtl="0">
              <a:lnSpc>
                <a:spcPct val="100000"/>
              </a:lnSpc>
              <a:spcBef>
                <a:spcPts val="400"/>
              </a:spcBef>
              <a:spcAft>
                <a:spcPts val="0"/>
              </a:spcAft>
              <a:buClr>
                <a:srgbClr val="888888"/>
              </a:buClr>
              <a:buSzPts val="2000"/>
              <a:buNone/>
            </a:pPr>
            <a:endParaRPr/>
          </a:p>
        </p:txBody>
      </p:sp>
      <p:pic>
        <p:nvPicPr>
          <p:cNvPr id="285" name="Google Shape;285;p31"/>
          <p:cNvPicPr preferRelativeResize="0"/>
          <p:nvPr/>
        </p:nvPicPr>
        <p:blipFill rotWithShape="1">
          <a:blip r:embed="rId3">
            <a:alphaModFix/>
          </a:blip>
          <a:srcRect/>
          <a:stretch/>
        </p:blipFill>
        <p:spPr>
          <a:xfrm>
            <a:off x="0" y="0"/>
            <a:ext cx="18649507" cy="10287000"/>
          </a:xfrm>
          <a:prstGeom prst="rect">
            <a:avLst/>
          </a:prstGeom>
          <a:noFill/>
          <a:ln>
            <a:noFill/>
          </a:ln>
        </p:spPr>
      </p:pic>
      <p:pic>
        <p:nvPicPr>
          <p:cNvPr id="286" name="Google Shape;286;p31" descr="accuracy_graph.png"/>
          <p:cNvPicPr preferRelativeResize="0"/>
          <p:nvPr/>
        </p:nvPicPr>
        <p:blipFill rotWithShape="1">
          <a:blip r:embed="rId4">
            <a:alphaModFix/>
          </a:blip>
          <a:srcRect/>
          <a:stretch/>
        </p:blipFill>
        <p:spPr>
          <a:xfrm>
            <a:off x="-1" y="0"/>
            <a:ext cx="18606977" cy="10287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3"/>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Calibri"/>
              <a:buNone/>
            </a:pPr>
            <a:endParaRPr/>
          </a:p>
        </p:txBody>
      </p:sp>
      <p:sp>
        <p:nvSpPr>
          <p:cNvPr id="292" name="Google Shape;292;p13"/>
          <p:cNvSpPr txBox="1">
            <a:spLocks noGrp="1"/>
          </p:cNvSpPr>
          <p:nvPr>
            <p:ph type="body" idx="1"/>
          </p:nvPr>
        </p:nvSpPr>
        <p:spPr>
          <a:xfrm>
            <a:off x="722313" y="2906714"/>
            <a:ext cx="7772400" cy="1500187"/>
          </a:xfrm>
          <a:prstGeom prst="rect">
            <a:avLst/>
          </a:prstGeom>
          <a:noFill/>
          <a:ln>
            <a:noFill/>
          </a:ln>
        </p:spPr>
        <p:txBody>
          <a:bodyPr spcFirstLastPara="1" wrap="square" lIns="91425" tIns="45700" rIns="91425" bIns="45700" anchor="b" anchorCtr="0">
            <a:normAutofit/>
          </a:bodyPr>
          <a:lstStyle/>
          <a:p>
            <a:pPr marL="457189" lvl="0" indent="-228594" algn="l" rtl="0">
              <a:lnSpc>
                <a:spcPct val="100000"/>
              </a:lnSpc>
              <a:spcBef>
                <a:spcPts val="400"/>
              </a:spcBef>
              <a:spcAft>
                <a:spcPts val="0"/>
              </a:spcAft>
              <a:buClr>
                <a:srgbClr val="888888"/>
              </a:buClr>
              <a:buSzPts val="2000"/>
              <a:buNone/>
            </a:pPr>
            <a:endParaRPr/>
          </a:p>
        </p:txBody>
      </p:sp>
      <p:pic>
        <p:nvPicPr>
          <p:cNvPr id="293" name="Google Shape;293;p13"/>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294" name="Google Shape;294;p13"/>
          <p:cNvSpPr txBox="1"/>
          <p:nvPr/>
        </p:nvSpPr>
        <p:spPr>
          <a:xfrm>
            <a:off x="7047571" y="624469"/>
            <a:ext cx="3953326"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chemeClr val="lt1"/>
                </a:solidFill>
                <a:latin typeface="Arial"/>
                <a:ea typeface="Arial"/>
                <a:cs typeface="Arial"/>
                <a:sym typeface="Arial"/>
              </a:rPr>
              <a:t>Result/Output</a:t>
            </a:r>
            <a:endParaRPr sz="4800" b="0" i="0" u="none" strike="noStrike" cap="none">
              <a:solidFill>
                <a:schemeClr val="lt1"/>
              </a:solidFill>
              <a:latin typeface="Arial"/>
              <a:ea typeface="Arial"/>
              <a:cs typeface="Arial"/>
              <a:sym typeface="Arial"/>
            </a:endParaRPr>
          </a:p>
        </p:txBody>
      </p:sp>
      <p:sp>
        <p:nvSpPr>
          <p:cNvPr id="295" name="Google Shape;295;p13"/>
          <p:cNvSpPr/>
          <p:nvPr/>
        </p:nvSpPr>
        <p:spPr>
          <a:xfrm>
            <a:off x="535259" y="1694985"/>
            <a:ext cx="1708366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
        <p:nvSpPr>
          <p:cNvPr id="296" name="Google Shape;296;p13"/>
          <p:cNvSpPr/>
          <p:nvPr/>
        </p:nvSpPr>
        <p:spPr>
          <a:xfrm>
            <a:off x="6556916" y="446049"/>
            <a:ext cx="5129561" cy="1025912"/>
          </a:xfrm>
          <a:prstGeom prst="homePlate">
            <a:avLst>
              <a:gd name="adj" fmla="val 50000"/>
            </a:avLst>
          </a:prstGeom>
          <a:solidFill>
            <a:srgbClr val="C9D0D1"/>
          </a:solidFill>
          <a:ln w="25400" cap="flat" cmpd="sng">
            <a:solidFill>
              <a:srgbClr val="256C8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Times New Roman"/>
                <a:ea typeface="Times New Roman"/>
                <a:cs typeface="Times New Roman"/>
                <a:sym typeface="Times New Roman"/>
              </a:rPr>
              <a:t>Home Screen</a:t>
            </a:r>
            <a:endParaRPr sz="6000" b="0" i="0" u="none" strike="noStrike" cap="none">
              <a:solidFill>
                <a:schemeClr val="dk1"/>
              </a:solidFill>
              <a:latin typeface="Times New Roman"/>
              <a:ea typeface="Times New Roman"/>
              <a:cs typeface="Times New Roman"/>
              <a:sym typeface="Times New Roman"/>
            </a:endParaRPr>
          </a:p>
        </p:txBody>
      </p:sp>
      <p:cxnSp>
        <p:nvCxnSpPr>
          <p:cNvPr id="297" name="Google Shape;297;p13"/>
          <p:cNvCxnSpPr>
            <a:endCxn id="296" idx="1"/>
          </p:cNvCxnSpPr>
          <p:nvPr/>
        </p:nvCxnSpPr>
        <p:spPr>
          <a:xfrm rot="10800000" flipH="1">
            <a:off x="2944016" y="959005"/>
            <a:ext cx="3612900" cy="22200"/>
          </a:xfrm>
          <a:prstGeom prst="straightConnector1">
            <a:avLst/>
          </a:prstGeom>
          <a:noFill/>
          <a:ln w="38100" cap="flat" cmpd="sng">
            <a:solidFill>
              <a:schemeClr val="dk1"/>
            </a:solidFill>
            <a:prstDash val="solid"/>
            <a:round/>
            <a:headEnd type="none" w="sm" len="sm"/>
            <a:tailEnd type="none" w="sm" len="sm"/>
          </a:ln>
        </p:spPr>
      </p:cxnSp>
      <p:cxnSp>
        <p:nvCxnSpPr>
          <p:cNvPr id="298" name="Google Shape;298;p13"/>
          <p:cNvCxnSpPr/>
          <p:nvPr/>
        </p:nvCxnSpPr>
        <p:spPr>
          <a:xfrm rot="10800000" flipH="1">
            <a:off x="11658938" y="936702"/>
            <a:ext cx="2993764" cy="14536"/>
          </a:xfrm>
          <a:prstGeom prst="straightConnector1">
            <a:avLst/>
          </a:prstGeom>
          <a:noFill/>
          <a:ln w="38100" cap="flat" cmpd="sng">
            <a:solidFill>
              <a:schemeClr val="dk1"/>
            </a:solidFill>
            <a:prstDash val="solid"/>
            <a:round/>
            <a:headEnd type="none" w="sm" len="sm"/>
            <a:tailEnd type="none" w="sm" len="sm"/>
          </a:ln>
        </p:spPr>
      </p:cxnSp>
      <p:pic>
        <p:nvPicPr>
          <p:cNvPr id="299" name="Google Shape;299;p13" descr="home_pageDB.png"/>
          <p:cNvPicPr preferRelativeResize="0"/>
          <p:nvPr/>
        </p:nvPicPr>
        <p:blipFill rotWithShape="1">
          <a:blip r:embed="rId4">
            <a:alphaModFix/>
          </a:blip>
          <a:srcRect/>
          <a:stretch/>
        </p:blipFill>
        <p:spPr>
          <a:xfrm>
            <a:off x="224375" y="1594884"/>
            <a:ext cx="18063625" cy="83093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1000"/>
                                        <p:tgtEl>
                                          <p:spTgt spid="2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8"/>
                                        </p:tgtEl>
                                        <p:attrNameLst>
                                          <p:attrName>style.visibility</p:attrName>
                                        </p:attrNameLst>
                                      </p:cBhvr>
                                      <p:to>
                                        <p:strVal val="visible"/>
                                      </p:to>
                                    </p:set>
                                    <p:animEffect transition="in" filter="fade">
                                      <p:cBhvr>
                                        <p:cTn id="12" dur="10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4"/>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Calibri"/>
              <a:buNone/>
            </a:pPr>
            <a:endParaRPr/>
          </a:p>
        </p:txBody>
      </p:sp>
      <p:sp>
        <p:nvSpPr>
          <p:cNvPr id="305" name="Google Shape;305;p14"/>
          <p:cNvSpPr txBox="1">
            <a:spLocks noGrp="1"/>
          </p:cNvSpPr>
          <p:nvPr>
            <p:ph type="body" idx="1"/>
          </p:nvPr>
        </p:nvSpPr>
        <p:spPr>
          <a:xfrm>
            <a:off x="722313" y="2906714"/>
            <a:ext cx="7772400" cy="1500187"/>
          </a:xfrm>
          <a:prstGeom prst="rect">
            <a:avLst/>
          </a:prstGeom>
          <a:noFill/>
          <a:ln>
            <a:noFill/>
          </a:ln>
        </p:spPr>
        <p:txBody>
          <a:bodyPr spcFirstLastPara="1" wrap="square" lIns="91425" tIns="45700" rIns="91425" bIns="45700" anchor="b" anchorCtr="0">
            <a:normAutofit/>
          </a:bodyPr>
          <a:lstStyle/>
          <a:p>
            <a:pPr marL="457189" lvl="0" indent="-228594" algn="l" rtl="0">
              <a:lnSpc>
                <a:spcPct val="100000"/>
              </a:lnSpc>
              <a:spcBef>
                <a:spcPts val="400"/>
              </a:spcBef>
              <a:spcAft>
                <a:spcPts val="0"/>
              </a:spcAft>
              <a:buClr>
                <a:srgbClr val="888888"/>
              </a:buClr>
              <a:buSzPts val="2000"/>
              <a:buNone/>
            </a:pPr>
            <a:endParaRPr/>
          </a:p>
        </p:txBody>
      </p:sp>
      <p:pic>
        <p:nvPicPr>
          <p:cNvPr id="306" name="Google Shape;306;p14"/>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307" name="Google Shape;307;p14"/>
          <p:cNvSpPr txBox="1"/>
          <p:nvPr/>
        </p:nvSpPr>
        <p:spPr>
          <a:xfrm>
            <a:off x="1360448" y="557561"/>
            <a:ext cx="1498724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Times New Roman"/>
                <a:ea typeface="Times New Roman"/>
                <a:cs typeface="Times New Roman"/>
                <a:sym typeface="Times New Roman"/>
              </a:rPr>
              <a:t>Click th</a:t>
            </a:r>
            <a:endParaRPr sz="3200" b="0" i="0" u="none" strike="noStrike" cap="none">
              <a:solidFill>
                <a:schemeClr val="lt1"/>
              </a:solidFill>
              <a:latin typeface="Times New Roman"/>
              <a:ea typeface="Times New Roman"/>
              <a:cs typeface="Times New Roman"/>
              <a:sym typeface="Times New Roman"/>
            </a:endParaRPr>
          </a:p>
        </p:txBody>
      </p:sp>
      <p:sp>
        <p:nvSpPr>
          <p:cNvPr id="308" name="Google Shape;308;p14"/>
          <p:cNvSpPr/>
          <p:nvPr/>
        </p:nvSpPr>
        <p:spPr>
          <a:xfrm>
            <a:off x="6556916" y="446049"/>
            <a:ext cx="5129561" cy="1025912"/>
          </a:xfrm>
          <a:prstGeom prst="homePlate">
            <a:avLst>
              <a:gd name="adj" fmla="val 50000"/>
            </a:avLst>
          </a:prstGeom>
          <a:solidFill>
            <a:srgbClr val="C9D0D1"/>
          </a:solidFill>
          <a:ln w="25400" cap="flat" cmpd="sng">
            <a:solidFill>
              <a:srgbClr val="256C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Times New Roman"/>
                <a:ea typeface="Times New Roman"/>
                <a:cs typeface="Times New Roman"/>
                <a:sym typeface="Times New Roman"/>
              </a:rPr>
              <a:t>User Input</a:t>
            </a:r>
            <a:endParaRPr sz="6000" b="0" i="0" u="none" strike="noStrike" cap="none">
              <a:solidFill>
                <a:schemeClr val="dk1"/>
              </a:solidFill>
              <a:latin typeface="Times New Roman"/>
              <a:ea typeface="Times New Roman"/>
              <a:cs typeface="Times New Roman"/>
              <a:sym typeface="Times New Roman"/>
            </a:endParaRPr>
          </a:p>
        </p:txBody>
      </p:sp>
      <p:cxnSp>
        <p:nvCxnSpPr>
          <p:cNvPr id="309" name="Google Shape;309;p14"/>
          <p:cNvCxnSpPr>
            <a:endCxn id="308" idx="1"/>
          </p:cNvCxnSpPr>
          <p:nvPr/>
        </p:nvCxnSpPr>
        <p:spPr>
          <a:xfrm rot="10800000" flipH="1">
            <a:off x="2944016" y="959005"/>
            <a:ext cx="3612900" cy="22200"/>
          </a:xfrm>
          <a:prstGeom prst="straightConnector1">
            <a:avLst/>
          </a:prstGeom>
          <a:noFill/>
          <a:ln w="38100" cap="flat" cmpd="sng">
            <a:solidFill>
              <a:schemeClr val="dk1"/>
            </a:solidFill>
            <a:prstDash val="solid"/>
            <a:round/>
            <a:headEnd type="none" w="sm" len="sm"/>
            <a:tailEnd type="none" w="sm" len="sm"/>
          </a:ln>
        </p:spPr>
      </p:cxnSp>
      <p:cxnSp>
        <p:nvCxnSpPr>
          <p:cNvPr id="310" name="Google Shape;310;p14"/>
          <p:cNvCxnSpPr/>
          <p:nvPr/>
        </p:nvCxnSpPr>
        <p:spPr>
          <a:xfrm rot="10800000" flipH="1">
            <a:off x="11658938" y="936702"/>
            <a:ext cx="2993764" cy="14536"/>
          </a:xfrm>
          <a:prstGeom prst="straightConnector1">
            <a:avLst/>
          </a:prstGeom>
          <a:noFill/>
          <a:ln w="38100" cap="flat" cmpd="sng">
            <a:solidFill>
              <a:schemeClr val="dk1"/>
            </a:solidFill>
            <a:prstDash val="solid"/>
            <a:round/>
            <a:headEnd type="none" w="sm" len="sm"/>
            <a:tailEnd type="none" w="sm" len="sm"/>
          </a:ln>
        </p:spPr>
      </p:cxnSp>
      <p:pic>
        <p:nvPicPr>
          <p:cNvPr id="311" name="Google Shape;311;p14" descr="DB.png"/>
          <p:cNvPicPr preferRelativeResize="0"/>
          <p:nvPr/>
        </p:nvPicPr>
        <p:blipFill rotWithShape="1">
          <a:blip r:embed="rId4">
            <a:alphaModFix/>
          </a:blip>
          <a:srcRect/>
          <a:stretch/>
        </p:blipFill>
        <p:spPr>
          <a:xfrm>
            <a:off x="1020725" y="1722475"/>
            <a:ext cx="16267814" cy="83093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1000"/>
                                        <p:tgtEl>
                                          <p:spTgt spid="3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
                                        </p:tgtEl>
                                        <p:attrNameLst>
                                          <p:attrName>style.visibility</p:attrName>
                                        </p:attrNameLst>
                                      </p:cBhvr>
                                      <p:to>
                                        <p:strVal val="visible"/>
                                      </p:to>
                                    </p:set>
                                    <p:animEffect transition="in" filter="fade">
                                      <p:cBhvr>
                                        <p:cTn id="12" dur="1000"/>
                                        <p:tgtEl>
                                          <p:spTgt spid="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2"/>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Calibri"/>
              <a:buNone/>
            </a:pPr>
            <a:endParaRPr/>
          </a:p>
        </p:txBody>
      </p:sp>
      <p:sp>
        <p:nvSpPr>
          <p:cNvPr id="317" name="Google Shape;317;p32"/>
          <p:cNvSpPr txBox="1">
            <a:spLocks noGrp="1"/>
          </p:cNvSpPr>
          <p:nvPr>
            <p:ph type="body" idx="1"/>
          </p:nvPr>
        </p:nvSpPr>
        <p:spPr>
          <a:xfrm>
            <a:off x="722313" y="2906714"/>
            <a:ext cx="7772400" cy="1500187"/>
          </a:xfrm>
          <a:prstGeom prst="rect">
            <a:avLst/>
          </a:prstGeom>
          <a:noFill/>
          <a:ln>
            <a:noFill/>
          </a:ln>
        </p:spPr>
        <p:txBody>
          <a:bodyPr spcFirstLastPara="1" wrap="square" lIns="91425" tIns="45700" rIns="91425" bIns="45700" anchor="b" anchorCtr="0">
            <a:normAutofit/>
          </a:bodyPr>
          <a:lstStyle/>
          <a:p>
            <a:pPr marL="457189" lvl="0" indent="-228594" algn="l" rtl="0">
              <a:lnSpc>
                <a:spcPct val="100000"/>
              </a:lnSpc>
              <a:spcBef>
                <a:spcPts val="400"/>
              </a:spcBef>
              <a:spcAft>
                <a:spcPts val="0"/>
              </a:spcAft>
              <a:buClr>
                <a:srgbClr val="888888"/>
              </a:buClr>
              <a:buSzPts val="2000"/>
              <a:buNone/>
            </a:pPr>
            <a:endParaRPr/>
          </a:p>
        </p:txBody>
      </p:sp>
      <p:pic>
        <p:nvPicPr>
          <p:cNvPr id="318" name="Google Shape;318;p32"/>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319" name="Google Shape;319;p32"/>
          <p:cNvSpPr txBox="1"/>
          <p:nvPr/>
        </p:nvSpPr>
        <p:spPr>
          <a:xfrm>
            <a:off x="1360448" y="557561"/>
            <a:ext cx="1498724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Times New Roman"/>
                <a:ea typeface="Times New Roman"/>
                <a:cs typeface="Times New Roman"/>
                <a:sym typeface="Times New Roman"/>
              </a:rPr>
              <a:t>Click th</a:t>
            </a:r>
            <a:endParaRPr sz="3200" b="0" i="0" u="none" strike="noStrike" cap="none">
              <a:solidFill>
                <a:schemeClr val="lt1"/>
              </a:solidFill>
              <a:latin typeface="Times New Roman"/>
              <a:ea typeface="Times New Roman"/>
              <a:cs typeface="Times New Roman"/>
              <a:sym typeface="Times New Roman"/>
            </a:endParaRPr>
          </a:p>
        </p:txBody>
      </p:sp>
      <p:sp>
        <p:nvSpPr>
          <p:cNvPr id="320" name="Google Shape;320;p32"/>
          <p:cNvSpPr/>
          <p:nvPr/>
        </p:nvSpPr>
        <p:spPr>
          <a:xfrm>
            <a:off x="6592185" y="446049"/>
            <a:ext cx="5231220" cy="829858"/>
          </a:xfrm>
          <a:prstGeom prst="homePlate">
            <a:avLst>
              <a:gd name="adj" fmla="val 50000"/>
            </a:avLst>
          </a:prstGeom>
          <a:solidFill>
            <a:srgbClr val="C9D0D1"/>
          </a:solidFill>
          <a:ln w="25400" cap="flat" cmpd="sng">
            <a:solidFill>
              <a:srgbClr val="256C8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Times New Roman"/>
                <a:ea typeface="Times New Roman"/>
                <a:cs typeface="Times New Roman"/>
                <a:sym typeface="Times New Roman"/>
              </a:rPr>
              <a:t>Positive Output</a:t>
            </a:r>
            <a:endParaRPr sz="6000" b="0" i="0" u="none" strike="noStrike" cap="none">
              <a:solidFill>
                <a:schemeClr val="dk1"/>
              </a:solidFill>
              <a:latin typeface="Times New Roman"/>
              <a:ea typeface="Times New Roman"/>
              <a:cs typeface="Times New Roman"/>
              <a:sym typeface="Times New Roman"/>
            </a:endParaRPr>
          </a:p>
        </p:txBody>
      </p:sp>
      <p:cxnSp>
        <p:nvCxnSpPr>
          <p:cNvPr id="321" name="Google Shape;321;p32"/>
          <p:cNvCxnSpPr>
            <a:endCxn id="320" idx="1"/>
          </p:cNvCxnSpPr>
          <p:nvPr/>
        </p:nvCxnSpPr>
        <p:spPr>
          <a:xfrm>
            <a:off x="3050385" y="832478"/>
            <a:ext cx="3541800" cy="28500"/>
          </a:xfrm>
          <a:prstGeom prst="straightConnector1">
            <a:avLst/>
          </a:prstGeom>
          <a:noFill/>
          <a:ln w="38100" cap="flat" cmpd="sng">
            <a:solidFill>
              <a:schemeClr val="dk1"/>
            </a:solidFill>
            <a:prstDash val="solid"/>
            <a:round/>
            <a:headEnd type="none" w="sm" len="sm"/>
            <a:tailEnd type="none" w="sm" len="sm"/>
          </a:ln>
        </p:spPr>
      </p:cxnSp>
      <p:cxnSp>
        <p:nvCxnSpPr>
          <p:cNvPr id="322" name="Google Shape;322;p32"/>
          <p:cNvCxnSpPr>
            <a:stCxn id="320" idx="3"/>
          </p:cNvCxnSpPr>
          <p:nvPr/>
        </p:nvCxnSpPr>
        <p:spPr>
          <a:xfrm>
            <a:off x="11823405" y="860978"/>
            <a:ext cx="2892000" cy="10800"/>
          </a:xfrm>
          <a:prstGeom prst="straightConnector1">
            <a:avLst/>
          </a:prstGeom>
          <a:noFill/>
          <a:ln w="38100" cap="flat" cmpd="sng">
            <a:solidFill>
              <a:schemeClr val="dk1"/>
            </a:solidFill>
            <a:prstDash val="solid"/>
            <a:round/>
            <a:headEnd type="none" w="sm" len="sm"/>
            <a:tailEnd type="none" w="sm" len="sm"/>
          </a:ln>
        </p:spPr>
      </p:cxnSp>
      <p:pic>
        <p:nvPicPr>
          <p:cNvPr id="323" name="Google Shape;323;p32" descr="YESDB.png"/>
          <p:cNvPicPr preferRelativeResize="0"/>
          <p:nvPr/>
        </p:nvPicPr>
        <p:blipFill rotWithShape="1">
          <a:blip r:embed="rId4">
            <a:alphaModFix/>
          </a:blip>
          <a:srcRect/>
          <a:stretch/>
        </p:blipFill>
        <p:spPr>
          <a:xfrm>
            <a:off x="2581034" y="1360967"/>
            <a:ext cx="12955809" cy="3657602"/>
          </a:xfrm>
          <a:prstGeom prst="rect">
            <a:avLst/>
          </a:prstGeom>
          <a:noFill/>
          <a:ln>
            <a:noFill/>
          </a:ln>
        </p:spPr>
      </p:pic>
      <p:sp>
        <p:nvSpPr>
          <p:cNvPr id="324" name="Google Shape;324;p32"/>
          <p:cNvSpPr/>
          <p:nvPr/>
        </p:nvSpPr>
        <p:spPr>
          <a:xfrm>
            <a:off x="6677248" y="5085389"/>
            <a:ext cx="5507664" cy="762518"/>
          </a:xfrm>
          <a:prstGeom prst="homePlate">
            <a:avLst>
              <a:gd name="adj" fmla="val 50000"/>
            </a:avLst>
          </a:prstGeom>
          <a:solidFill>
            <a:srgbClr val="C9D0D1"/>
          </a:solidFill>
          <a:ln w="25400" cap="flat" cmpd="sng">
            <a:solidFill>
              <a:srgbClr val="256C87"/>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dk1"/>
                </a:solidFill>
                <a:latin typeface="Times New Roman"/>
                <a:ea typeface="Times New Roman"/>
                <a:cs typeface="Times New Roman"/>
                <a:sym typeface="Times New Roman"/>
              </a:rPr>
              <a:t>Negative Output</a:t>
            </a:r>
            <a:endParaRPr sz="6000" b="0" i="0" u="none" strike="noStrike" cap="none">
              <a:solidFill>
                <a:schemeClr val="dk1"/>
              </a:solidFill>
              <a:latin typeface="Times New Roman"/>
              <a:ea typeface="Times New Roman"/>
              <a:cs typeface="Times New Roman"/>
              <a:sym typeface="Times New Roman"/>
            </a:endParaRPr>
          </a:p>
        </p:txBody>
      </p:sp>
      <p:cxnSp>
        <p:nvCxnSpPr>
          <p:cNvPr id="325" name="Google Shape;325;p32"/>
          <p:cNvCxnSpPr>
            <a:endCxn id="324" idx="1"/>
          </p:cNvCxnSpPr>
          <p:nvPr/>
        </p:nvCxnSpPr>
        <p:spPr>
          <a:xfrm>
            <a:off x="3211048" y="5422548"/>
            <a:ext cx="3466200" cy="44100"/>
          </a:xfrm>
          <a:prstGeom prst="straightConnector1">
            <a:avLst/>
          </a:prstGeom>
          <a:noFill/>
          <a:ln w="38100" cap="flat" cmpd="sng">
            <a:solidFill>
              <a:schemeClr val="dk1"/>
            </a:solidFill>
            <a:prstDash val="solid"/>
            <a:round/>
            <a:headEnd type="none" w="sm" len="sm"/>
            <a:tailEnd type="none" w="sm" len="sm"/>
          </a:ln>
        </p:spPr>
      </p:cxnSp>
      <p:cxnSp>
        <p:nvCxnSpPr>
          <p:cNvPr id="326" name="Google Shape;326;p32"/>
          <p:cNvCxnSpPr>
            <a:stCxn id="324" idx="3"/>
          </p:cNvCxnSpPr>
          <p:nvPr/>
        </p:nvCxnSpPr>
        <p:spPr>
          <a:xfrm rot="10800000" flipH="1">
            <a:off x="12184912" y="5422548"/>
            <a:ext cx="2679300" cy="44100"/>
          </a:xfrm>
          <a:prstGeom prst="straightConnector1">
            <a:avLst/>
          </a:prstGeom>
          <a:noFill/>
          <a:ln w="38100" cap="flat" cmpd="sng">
            <a:solidFill>
              <a:schemeClr val="dk1"/>
            </a:solidFill>
            <a:prstDash val="solid"/>
            <a:round/>
            <a:headEnd type="none" w="sm" len="sm"/>
            <a:tailEnd type="none" w="sm" len="sm"/>
          </a:ln>
        </p:spPr>
      </p:cxnSp>
      <p:pic>
        <p:nvPicPr>
          <p:cNvPr id="327" name="Google Shape;327;p32" descr="NODB.png"/>
          <p:cNvPicPr preferRelativeResize="0"/>
          <p:nvPr/>
        </p:nvPicPr>
        <p:blipFill rotWithShape="1">
          <a:blip r:embed="rId5">
            <a:alphaModFix/>
          </a:blip>
          <a:srcRect/>
          <a:stretch/>
        </p:blipFill>
        <p:spPr>
          <a:xfrm>
            <a:off x="2637515" y="5954233"/>
            <a:ext cx="13012967" cy="4035056"/>
          </a:xfrm>
          <a:prstGeom prst="rect">
            <a:avLst/>
          </a:prstGeom>
          <a:noFill/>
          <a:ln>
            <a:noFill/>
          </a:ln>
        </p:spPr>
      </p:pic>
      <p:pic>
        <p:nvPicPr>
          <p:cNvPr id="328" name="Google Shape;328;p32" descr="no-diabetes.gif"/>
          <p:cNvPicPr preferRelativeResize="0"/>
          <p:nvPr/>
        </p:nvPicPr>
        <p:blipFill rotWithShape="1">
          <a:blip r:embed="rId6">
            <a:alphaModFix/>
          </a:blip>
          <a:srcRect/>
          <a:stretch/>
        </p:blipFill>
        <p:spPr>
          <a:xfrm>
            <a:off x="6900529" y="7357730"/>
            <a:ext cx="4603899" cy="18020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animEffect transition="in" filter="fade">
                                      <p:cBhvr>
                                        <p:cTn id="7" dur="1000"/>
                                        <p:tgtEl>
                                          <p:spTgt spid="3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2"/>
                                        </p:tgtEl>
                                        <p:attrNameLst>
                                          <p:attrName>style.visibility</p:attrName>
                                        </p:attrNameLst>
                                      </p:cBhvr>
                                      <p:to>
                                        <p:strVal val="visible"/>
                                      </p:to>
                                    </p:set>
                                    <p:animEffect transition="in" filter="fade">
                                      <p:cBhvr>
                                        <p:cTn id="12" dur="1000"/>
                                        <p:tgtEl>
                                          <p:spTgt spid="3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5"/>
                                        </p:tgtEl>
                                        <p:attrNameLst>
                                          <p:attrName>style.visibility</p:attrName>
                                        </p:attrNameLst>
                                      </p:cBhvr>
                                      <p:to>
                                        <p:strVal val="visible"/>
                                      </p:to>
                                    </p:set>
                                    <p:animEffect transition="in" filter="fade">
                                      <p:cBhvr>
                                        <p:cTn id="17" dur="1000"/>
                                        <p:tgtEl>
                                          <p:spTgt spid="3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fade">
                                      <p:cBhvr>
                                        <p:cTn id="22" dur="10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3"/>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Calibri"/>
              <a:buNone/>
            </a:pPr>
            <a:endParaRPr/>
          </a:p>
        </p:txBody>
      </p:sp>
      <p:sp>
        <p:nvSpPr>
          <p:cNvPr id="334" name="Google Shape;334;p33"/>
          <p:cNvSpPr txBox="1">
            <a:spLocks noGrp="1"/>
          </p:cNvSpPr>
          <p:nvPr>
            <p:ph type="body" idx="1"/>
          </p:nvPr>
        </p:nvSpPr>
        <p:spPr>
          <a:xfrm>
            <a:off x="722313" y="2906714"/>
            <a:ext cx="7772400" cy="1500187"/>
          </a:xfrm>
          <a:prstGeom prst="rect">
            <a:avLst/>
          </a:prstGeom>
          <a:noFill/>
          <a:ln>
            <a:noFill/>
          </a:ln>
        </p:spPr>
        <p:txBody>
          <a:bodyPr spcFirstLastPara="1" wrap="square" lIns="91425" tIns="45700" rIns="91425" bIns="45700" anchor="b" anchorCtr="0">
            <a:normAutofit/>
          </a:bodyPr>
          <a:lstStyle/>
          <a:p>
            <a:pPr marL="457200" lvl="0" indent="-228600" algn="l" rtl="0">
              <a:lnSpc>
                <a:spcPct val="100000"/>
              </a:lnSpc>
              <a:spcBef>
                <a:spcPts val="400"/>
              </a:spcBef>
              <a:spcAft>
                <a:spcPts val="0"/>
              </a:spcAft>
              <a:buClr>
                <a:srgbClr val="888888"/>
              </a:buClr>
              <a:buSzPts val="2000"/>
              <a:buNone/>
            </a:pPr>
            <a:endParaRPr/>
          </a:p>
        </p:txBody>
      </p:sp>
      <p:pic>
        <p:nvPicPr>
          <p:cNvPr id="335" name="Google Shape;335;p33"/>
          <p:cNvPicPr preferRelativeResize="0"/>
          <p:nvPr/>
        </p:nvPicPr>
        <p:blipFill rotWithShape="1">
          <a:blip r:embed="rId3">
            <a:alphaModFix/>
          </a:blip>
          <a:srcRect/>
          <a:stretch/>
        </p:blipFill>
        <p:spPr>
          <a:xfrm flipH="1">
            <a:off x="0" y="0"/>
            <a:ext cx="19457581" cy="10286999"/>
          </a:xfrm>
          <a:prstGeom prst="rect">
            <a:avLst/>
          </a:prstGeom>
          <a:noFill/>
          <a:ln>
            <a:noFill/>
          </a:ln>
        </p:spPr>
      </p:pic>
      <p:sp>
        <p:nvSpPr>
          <p:cNvPr id="336" name="Google Shape;336;p33"/>
          <p:cNvSpPr/>
          <p:nvPr/>
        </p:nvSpPr>
        <p:spPr>
          <a:xfrm>
            <a:off x="935664" y="2870791"/>
            <a:ext cx="15863778" cy="624786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4000" b="0" i="0" u="none" strike="noStrike" cap="none">
                <a:solidFill>
                  <a:schemeClr val="lt1"/>
                </a:solidFill>
                <a:latin typeface="Times New Roman"/>
                <a:ea typeface="Times New Roman"/>
                <a:cs typeface="Times New Roman"/>
                <a:sym typeface="Times New Roman"/>
              </a:rPr>
              <a:t>In the future, advancements in machine learning for diabetes prediction are likely to focus on increasing the accuracy and personalization of predictive models. This could involve integrating additional data sources such as genetic information, microbiome data, and social determinants of health. Furthermore, advancements in model interpretability and transparency will be crucial for gaining insights into the underlying factors driving predictions and for building trust among healthcare providers and patients. Additionally, the development of user-friendly interfaces and integration with wearable devices could enable seamless monitoring and intervention, ultimately leading to more effective prevention and management strategies for diabetes</a:t>
            </a:r>
            <a:r>
              <a:rPr lang="en-US" sz="4000" b="0" i="0" u="none" strike="noStrike" cap="none">
                <a:solidFill>
                  <a:srgbClr val="F2F2F2"/>
                </a:solidFill>
                <a:latin typeface="Times New Roman"/>
                <a:ea typeface="Times New Roman"/>
                <a:cs typeface="Times New Roman"/>
                <a:sym typeface="Times New Roman"/>
              </a:rPr>
              <a:t>.</a:t>
            </a:r>
            <a:endParaRPr/>
          </a:p>
        </p:txBody>
      </p:sp>
      <p:cxnSp>
        <p:nvCxnSpPr>
          <p:cNvPr id="337" name="Google Shape;337;p33"/>
          <p:cNvCxnSpPr/>
          <p:nvPr/>
        </p:nvCxnSpPr>
        <p:spPr>
          <a:xfrm rot="10800000" flipH="1">
            <a:off x="1743740" y="2182391"/>
            <a:ext cx="8292527" cy="9687"/>
          </a:xfrm>
          <a:prstGeom prst="straightConnector1">
            <a:avLst/>
          </a:prstGeom>
          <a:noFill/>
          <a:ln w="38100" cap="flat" cmpd="sng">
            <a:solidFill>
              <a:srgbClr val="FFFFFF"/>
            </a:solidFill>
            <a:prstDash val="solid"/>
            <a:round/>
            <a:headEnd type="none" w="sm" len="sm"/>
            <a:tailEnd type="none" w="sm" len="sm"/>
          </a:ln>
        </p:spPr>
      </p:cxnSp>
      <p:sp>
        <p:nvSpPr>
          <p:cNvPr id="338" name="Google Shape;338;p33"/>
          <p:cNvSpPr txBox="1"/>
          <p:nvPr/>
        </p:nvSpPr>
        <p:spPr>
          <a:xfrm>
            <a:off x="2977116" y="693968"/>
            <a:ext cx="10079665"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1" i="0" u="none" strike="noStrike" cap="none">
                <a:solidFill>
                  <a:schemeClr val="lt1"/>
                </a:solidFill>
                <a:latin typeface="Times New Roman"/>
                <a:ea typeface="Times New Roman"/>
                <a:cs typeface="Times New Roman"/>
                <a:sym typeface="Times New Roman"/>
              </a:rPr>
              <a:t>Future Enhancement</a:t>
            </a:r>
            <a:endParaRPr sz="6000" b="1" i="0" u="none" strike="noStrike" cap="none">
              <a:solidFill>
                <a:schemeClr val="lt1"/>
              </a:solidFill>
              <a:latin typeface="Times New Roman"/>
              <a:ea typeface="Times New Roman"/>
              <a:cs typeface="Times New Roman"/>
              <a:sym typeface="Times New Roman"/>
            </a:endParaRPr>
          </a:p>
        </p:txBody>
      </p:sp>
      <p:sp>
        <p:nvSpPr>
          <p:cNvPr id="339" name="Google Shape;339;p33"/>
          <p:cNvSpPr/>
          <p:nvPr/>
        </p:nvSpPr>
        <p:spPr>
          <a:xfrm>
            <a:off x="1312597" y="436030"/>
            <a:ext cx="1516476" cy="142086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chemeClr val="lt1">
              <a:alpha val="0"/>
            </a:schemeClr>
          </a:solidFill>
          <a:ln w="47625" cap="flat" cmpd="sng">
            <a:solidFill>
              <a:schemeClr val="lt1"/>
            </a:solidFill>
            <a:prstDash val="solid"/>
            <a:round/>
            <a:headEnd type="none" w="sm" len="sm"/>
            <a:tailEnd type="none" w="sm" len="sm"/>
          </a:ln>
        </p:spPr>
      </p:sp>
      <p:sp>
        <p:nvSpPr>
          <p:cNvPr id="340" name="Google Shape;340;p33"/>
          <p:cNvSpPr txBox="1"/>
          <p:nvPr/>
        </p:nvSpPr>
        <p:spPr>
          <a:xfrm>
            <a:off x="1553694" y="723016"/>
            <a:ext cx="1678603"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Libre Baskerville"/>
                <a:ea typeface="Libre Baskerville"/>
                <a:cs typeface="Libre Baskerville"/>
                <a:sym typeface="Libre Baskerville"/>
              </a:rPr>
              <a:t>10.</a:t>
            </a:r>
            <a:endParaRPr sz="3600" b="0" i="0" u="none" strike="noStrike" cap="none">
              <a:solidFill>
                <a:schemeClr val="lt1"/>
              </a:solidFill>
              <a:latin typeface="Libre Baskerville"/>
              <a:ea typeface="Libre Baskerville"/>
              <a:cs typeface="Libre Baskerville"/>
              <a:sym typeface="Libre Baskervill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500"/>
                                        <p:tgtEl>
                                          <p:spTgt spid="337"/>
                                        </p:tgtEl>
                                      </p:cBhvr>
                                    </p:animEffect>
                                  </p:childTnLst>
                                </p:cTn>
                              </p:par>
                              <p:par>
                                <p:cTn id="8" presetID="10" presetClass="entr" presetSubtype="0" fill="hold" nodeType="withEffect">
                                  <p:stCondLst>
                                    <p:cond delay="0"/>
                                  </p:stCondLst>
                                  <p:childTnLst>
                                    <p:set>
                                      <p:cBhvr>
                                        <p:cTn id="9" dur="1" fill="hold">
                                          <p:stCondLst>
                                            <p:cond delay="0"/>
                                          </p:stCondLst>
                                        </p:cTn>
                                        <p:tgtEl>
                                          <p:spTgt spid="338"/>
                                        </p:tgtEl>
                                        <p:attrNameLst>
                                          <p:attrName>style.visibility</p:attrName>
                                        </p:attrNameLst>
                                      </p:cBhvr>
                                      <p:to>
                                        <p:strVal val="visible"/>
                                      </p:to>
                                    </p:set>
                                    <p:animEffect transition="in" filter="fade">
                                      <p:cBhvr>
                                        <p:cTn id="10" dur="500"/>
                                        <p:tgtEl>
                                          <p:spTgt spid="338"/>
                                        </p:tgtEl>
                                      </p:cBhvr>
                                    </p:animEffect>
                                  </p:childTnLst>
                                </p:cTn>
                              </p:par>
                              <p:par>
                                <p:cTn id="11" presetID="10" presetClass="entr" presetSubtype="0" fill="hold" nodeType="withEffect">
                                  <p:stCondLst>
                                    <p:cond delay="0"/>
                                  </p:stCondLst>
                                  <p:childTnLst>
                                    <p:set>
                                      <p:cBhvr>
                                        <p:cTn id="12" dur="1" fill="hold">
                                          <p:stCondLst>
                                            <p:cond delay="0"/>
                                          </p:stCondLst>
                                        </p:cTn>
                                        <p:tgtEl>
                                          <p:spTgt spid="339"/>
                                        </p:tgtEl>
                                        <p:attrNameLst>
                                          <p:attrName>style.visibility</p:attrName>
                                        </p:attrNameLst>
                                      </p:cBhvr>
                                      <p:to>
                                        <p:strVal val="visible"/>
                                      </p:to>
                                    </p:set>
                                    <p:animEffect transition="in" filter="fade">
                                      <p:cBhvr>
                                        <p:cTn id="13" dur="500"/>
                                        <p:tgtEl>
                                          <p:spTgt spid="339"/>
                                        </p:tgtEl>
                                      </p:cBhvr>
                                    </p:animEffect>
                                  </p:childTnLst>
                                </p:cTn>
                              </p:par>
                              <p:par>
                                <p:cTn id="14" presetID="10" presetClass="entr" presetSubtype="0" fill="hold" nodeType="withEffect">
                                  <p:stCondLst>
                                    <p:cond delay="0"/>
                                  </p:stCondLst>
                                  <p:childTnLst>
                                    <p:set>
                                      <p:cBhvr>
                                        <p:cTn id="15" dur="1" fill="hold">
                                          <p:stCondLst>
                                            <p:cond delay="0"/>
                                          </p:stCondLst>
                                        </p:cTn>
                                        <p:tgtEl>
                                          <p:spTgt spid="340"/>
                                        </p:tgtEl>
                                        <p:attrNameLst>
                                          <p:attrName>style.visibility</p:attrName>
                                        </p:attrNameLst>
                                      </p:cBhvr>
                                      <p:to>
                                        <p:strVal val="visible"/>
                                      </p:to>
                                    </p:set>
                                    <p:animEffect transition="in" filter="fade">
                                      <p:cBhvr>
                                        <p:cTn id="16" dur="5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4"/>
        <p:cNvGrpSpPr/>
        <p:nvPr/>
      </p:nvGrpSpPr>
      <p:grpSpPr>
        <a:xfrm>
          <a:off x="0" y="0"/>
          <a:ext cx="0" cy="0"/>
          <a:chOff x="0" y="0"/>
          <a:chExt cx="0" cy="0"/>
        </a:xfrm>
      </p:grpSpPr>
      <p:pic>
        <p:nvPicPr>
          <p:cNvPr id="345" name="Google Shape;345;p15"/>
          <p:cNvPicPr preferRelativeResize="0"/>
          <p:nvPr/>
        </p:nvPicPr>
        <p:blipFill rotWithShape="1">
          <a:blip r:embed="rId3">
            <a:alphaModFix/>
          </a:blip>
          <a:srcRect/>
          <a:stretch/>
        </p:blipFill>
        <p:spPr>
          <a:xfrm>
            <a:off x="-197428" y="0"/>
            <a:ext cx="18797155" cy="10287000"/>
          </a:xfrm>
          <a:prstGeom prst="rect">
            <a:avLst/>
          </a:prstGeom>
          <a:noFill/>
          <a:ln>
            <a:noFill/>
          </a:ln>
        </p:spPr>
      </p:pic>
      <p:pic>
        <p:nvPicPr>
          <p:cNvPr id="346" name="Google Shape;346;p15"/>
          <p:cNvPicPr preferRelativeResize="0"/>
          <p:nvPr/>
        </p:nvPicPr>
        <p:blipFill rotWithShape="1">
          <a:blip r:embed="rId4">
            <a:alphaModFix/>
          </a:blip>
          <a:srcRect/>
          <a:stretch/>
        </p:blipFill>
        <p:spPr>
          <a:xfrm>
            <a:off x="-318978" y="-219118"/>
            <a:ext cx="18904689" cy="10506118"/>
          </a:xfrm>
          <a:prstGeom prst="rect">
            <a:avLst/>
          </a:prstGeom>
          <a:noFill/>
          <a:ln>
            <a:noFill/>
          </a:ln>
        </p:spPr>
      </p:pic>
      <p:sp>
        <p:nvSpPr>
          <p:cNvPr id="347" name="Google Shape;347;p15"/>
          <p:cNvSpPr txBox="1"/>
          <p:nvPr/>
        </p:nvSpPr>
        <p:spPr>
          <a:xfrm>
            <a:off x="685801" y="4197927"/>
            <a:ext cx="16168254" cy="230832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Sorts Mill Goudy"/>
              <a:ea typeface="Sorts Mill Goudy"/>
              <a:cs typeface="Sorts Mill Goudy"/>
              <a:sym typeface="Sorts Mill Goudy"/>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Bell MT"/>
              <a:ea typeface="Bell MT"/>
              <a:cs typeface="Bell MT"/>
              <a:sym typeface="Bell MT"/>
            </a:endParaRPr>
          </a:p>
        </p:txBody>
      </p:sp>
      <p:cxnSp>
        <p:nvCxnSpPr>
          <p:cNvPr id="348" name="Google Shape;348;p15"/>
          <p:cNvCxnSpPr/>
          <p:nvPr/>
        </p:nvCxnSpPr>
        <p:spPr>
          <a:xfrm>
            <a:off x="0" y="1362738"/>
            <a:ext cx="6774873" cy="29551"/>
          </a:xfrm>
          <a:prstGeom prst="straightConnector1">
            <a:avLst/>
          </a:prstGeom>
          <a:noFill/>
          <a:ln w="38100" cap="flat" cmpd="sng">
            <a:solidFill>
              <a:srgbClr val="FFFFFF"/>
            </a:solidFill>
            <a:prstDash val="solid"/>
            <a:round/>
            <a:headEnd type="none" w="sm" len="sm"/>
            <a:tailEnd type="none" w="sm" len="sm"/>
          </a:ln>
        </p:spPr>
      </p:cxnSp>
      <p:sp>
        <p:nvSpPr>
          <p:cNvPr id="349" name="Google Shape;349;p15"/>
          <p:cNvSpPr txBox="1"/>
          <p:nvPr/>
        </p:nvSpPr>
        <p:spPr>
          <a:xfrm>
            <a:off x="1658404" y="73366"/>
            <a:ext cx="6551100" cy="923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chemeClr val="lt1"/>
                </a:solidFill>
                <a:latin typeface="Libre Baskerville"/>
                <a:ea typeface="Libre Baskerville"/>
                <a:cs typeface="Libre Baskerville"/>
                <a:sym typeface="Libre Baskerville"/>
              </a:rPr>
              <a:t>Conclusion</a:t>
            </a:r>
            <a:endParaRPr sz="6000" b="0" i="0" u="none" strike="noStrike" cap="none">
              <a:solidFill>
                <a:schemeClr val="lt1"/>
              </a:solidFill>
              <a:latin typeface="Libre Baskerville"/>
              <a:ea typeface="Libre Baskerville"/>
              <a:cs typeface="Libre Baskerville"/>
              <a:sym typeface="Libre Baskerville"/>
            </a:endParaRPr>
          </a:p>
        </p:txBody>
      </p:sp>
      <p:sp>
        <p:nvSpPr>
          <p:cNvPr id="350" name="Google Shape;350;p15"/>
          <p:cNvSpPr/>
          <p:nvPr/>
        </p:nvSpPr>
        <p:spPr>
          <a:xfrm>
            <a:off x="419462" y="0"/>
            <a:ext cx="1238939" cy="1070079"/>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chemeClr val="lt1">
              <a:alpha val="0"/>
            </a:schemeClr>
          </a:solidFill>
          <a:ln w="47625" cap="flat" cmpd="sng">
            <a:solidFill>
              <a:schemeClr val="lt1"/>
            </a:solidFill>
            <a:prstDash val="solid"/>
            <a:round/>
            <a:headEnd type="none" w="sm" len="sm"/>
            <a:tailEnd type="none" w="sm" len="sm"/>
          </a:ln>
        </p:spPr>
      </p:sp>
      <p:sp>
        <p:nvSpPr>
          <p:cNvPr id="351" name="Google Shape;351;p15"/>
          <p:cNvSpPr txBox="1"/>
          <p:nvPr/>
        </p:nvSpPr>
        <p:spPr>
          <a:xfrm>
            <a:off x="660560" y="211873"/>
            <a:ext cx="137139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Libre Baskerville"/>
                <a:ea typeface="Libre Baskerville"/>
                <a:cs typeface="Libre Baskerville"/>
                <a:sym typeface="Libre Baskerville"/>
              </a:rPr>
              <a:t>11.</a:t>
            </a:r>
            <a:endParaRPr sz="3600" b="0" i="0" u="none" strike="noStrike" cap="none">
              <a:solidFill>
                <a:schemeClr val="lt1"/>
              </a:solidFill>
              <a:latin typeface="Libre Baskerville"/>
              <a:ea typeface="Libre Baskerville"/>
              <a:cs typeface="Libre Baskerville"/>
              <a:sym typeface="Libre Baskerville"/>
            </a:endParaRPr>
          </a:p>
        </p:txBody>
      </p:sp>
      <p:sp>
        <p:nvSpPr>
          <p:cNvPr id="352" name="Google Shape;352;p15"/>
          <p:cNvSpPr/>
          <p:nvPr/>
        </p:nvSpPr>
        <p:spPr>
          <a:xfrm>
            <a:off x="847493" y="2118733"/>
            <a:ext cx="16793736" cy="397027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3600"/>
              <a:buFont typeface="Arial"/>
              <a:buNone/>
            </a:pPr>
            <a:r>
              <a:rPr lang="en-US" sz="3600" b="0" i="0" u="none" strike="noStrike" cap="none">
                <a:solidFill>
                  <a:schemeClr val="lt1"/>
                </a:solidFill>
                <a:latin typeface="Times New Roman"/>
                <a:ea typeface="Times New Roman"/>
                <a:cs typeface="Times New Roman"/>
                <a:sym typeface="Times New Roman"/>
              </a:rPr>
              <a:t>       The overall aim to develop and evaluate machine learning models for the classification of diabetes prediction. The goal of this project is to design accurate and efficient model by applying lesser number of attributes and tests. Firstly, the data is pre-processed and then it is used in the model. Logistic Regression with 90% and Random Forest classifier with approximately 90% are the most efficient classification algorithms. Our project using some various machine learning algorithms namely Logistic Regression , Random Forest Classifier , SVM,  on   datasets to predict diabetes.</a:t>
            </a:r>
            <a:endParaRPr sz="1400" b="0" i="0" u="none" strike="noStrike" cap="none">
              <a:solidFill>
                <a:srgbClr val="000000"/>
              </a:solidFill>
              <a:latin typeface="Arial"/>
              <a:ea typeface="Arial"/>
              <a:cs typeface="Arial"/>
              <a:sym typeface="Arial"/>
            </a:endParaRPr>
          </a:p>
        </p:txBody>
      </p:sp>
    </p:spTree>
  </p:cSld>
  <p:clrMapOvr>
    <a:masterClrMapping/>
  </p:clrMapOvr>
  <p:transition spd="slow">
    <p:cut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7"/>
                                        </p:tgtEl>
                                        <p:attrNameLst>
                                          <p:attrName>style.visibility</p:attrName>
                                        </p:attrNameLst>
                                      </p:cBhvr>
                                      <p:to>
                                        <p:strVal val="visible"/>
                                      </p:to>
                                    </p:set>
                                    <p:animEffect transition="in" filter="fade">
                                      <p:cBhvr>
                                        <p:cTn id="7" dur="500"/>
                                        <p:tgtEl>
                                          <p:spTgt spid="3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8"/>
                                        </p:tgtEl>
                                        <p:attrNameLst>
                                          <p:attrName>style.visibility</p:attrName>
                                        </p:attrNameLst>
                                      </p:cBhvr>
                                      <p:to>
                                        <p:strVal val="visible"/>
                                      </p:to>
                                    </p:set>
                                    <p:animEffect transition="in" filter="fade">
                                      <p:cBhvr>
                                        <p:cTn id="12" dur="500"/>
                                        <p:tgtEl>
                                          <p:spTgt spid="348"/>
                                        </p:tgtEl>
                                      </p:cBhvr>
                                    </p:animEffect>
                                  </p:childTnLst>
                                </p:cTn>
                              </p:par>
                              <p:par>
                                <p:cTn id="13" presetID="10" presetClass="entr" presetSubtype="0" fill="hold" nodeType="withEffect">
                                  <p:stCondLst>
                                    <p:cond delay="0"/>
                                  </p:stCondLst>
                                  <p:childTnLst>
                                    <p:set>
                                      <p:cBhvr>
                                        <p:cTn id="14" dur="1" fill="hold">
                                          <p:stCondLst>
                                            <p:cond delay="0"/>
                                          </p:stCondLst>
                                        </p:cTn>
                                        <p:tgtEl>
                                          <p:spTgt spid="349"/>
                                        </p:tgtEl>
                                        <p:attrNameLst>
                                          <p:attrName>style.visibility</p:attrName>
                                        </p:attrNameLst>
                                      </p:cBhvr>
                                      <p:to>
                                        <p:strVal val="visible"/>
                                      </p:to>
                                    </p:set>
                                    <p:animEffect transition="in" filter="fade">
                                      <p:cBhvr>
                                        <p:cTn id="15" dur="500"/>
                                        <p:tgtEl>
                                          <p:spTgt spid="349"/>
                                        </p:tgtEl>
                                      </p:cBhvr>
                                    </p:animEffect>
                                  </p:childTnLst>
                                </p:cTn>
                              </p:par>
                              <p:par>
                                <p:cTn id="16" presetID="10" presetClass="entr" presetSubtype="0" fill="hold" nodeType="withEffect">
                                  <p:stCondLst>
                                    <p:cond delay="0"/>
                                  </p:stCondLst>
                                  <p:childTnLst>
                                    <p:set>
                                      <p:cBhvr>
                                        <p:cTn id="17" dur="1" fill="hold">
                                          <p:stCondLst>
                                            <p:cond delay="0"/>
                                          </p:stCondLst>
                                        </p:cTn>
                                        <p:tgtEl>
                                          <p:spTgt spid="350"/>
                                        </p:tgtEl>
                                        <p:attrNameLst>
                                          <p:attrName>style.visibility</p:attrName>
                                        </p:attrNameLst>
                                      </p:cBhvr>
                                      <p:to>
                                        <p:strVal val="visible"/>
                                      </p:to>
                                    </p:set>
                                    <p:animEffect transition="in" filter="fade">
                                      <p:cBhvr>
                                        <p:cTn id="18" dur="500"/>
                                        <p:tgtEl>
                                          <p:spTgt spid="350"/>
                                        </p:tgtEl>
                                      </p:cBhvr>
                                    </p:animEffect>
                                  </p:childTnLst>
                                </p:cTn>
                              </p:par>
                              <p:par>
                                <p:cTn id="19" presetID="10" presetClass="entr" presetSubtype="0" fill="hold" nodeType="withEffect">
                                  <p:stCondLst>
                                    <p:cond delay="0"/>
                                  </p:stCondLst>
                                  <p:childTnLst>
                                    <p:set>
                                      <p:cBhvr>
                                        <p:cTn id="20" dur="1" fill="hold">
                                          <p:stCondLst>
                                            <p:cond delay="0"/>
                                          </p:stCondLst>
                                        </p:cTn>
                                        <p:tgtEl>
                                          <p:spTgt spid="351"/>
                                        </p:tgtEl>
                                        <p:attrNameLst>
                                          <p:attrName>style.visibility</p:attrName>
                                        </p:attrNameLst>
                                      </p:cBhvr>
                                      <p:to>
                                        <p:strVal val="visible"/>
                                      </p:to>
                                    </p:set>
                                    <p:animEffect transition="in" filter="fade">
                                      <p:cBhvr>
                                        <p:cTn id="21" dur="5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2"/>
          <p:cNvPicPr preferRelativeResize="0"/>
          <p:nvPr/>
        </p:nvPicPr>
        <p:blipFill rotWithShape="1">
          <a:blip r:embed="rId3">
            <a:alphaModFix/>
          </a:blip>
          <a:srcRect l="1" t="74419" r="-829"/>
          <a:stretch/>
        </p:blipFill>
        <p:spPr>
          <a:xfrm>
            <a:off x="1" y="0"/>
            <a:ext cx="18458120" cy="10287000"/>
          </a:xfrm>
          <a:prstGeom prst="rect">
            <a:avLst/>
          </a:prstGeom>
          <a:noFill/>
          <a:ln>
            <a:noFill/>
          </a:ln>
        </p:spPr>
      </p:pic>
      <p:sp>
        <p:nvSpPr>
          <p:cNvPr id="81" name="Google Shape;81;p2"/>
          <p:cNvSpPr txBox="1">
            <a:spLocks noGrp="1"/>
          </p:cNvSpPr>
          <p:nvPr>
            <p:ph type="body" idx="1"/>
          </p:nvPr>
        </p:nvSpPr>
        <p:spPr>
          <a:xfrm>
            <a:off x="2662517" y="3674656"/>
            <a:ext cx="12773428" cy="1570712"/>
          </a:xfrm>
          <a:prstGeom prst="rect">
            <a:avLst/>
          </a:prstGeom>
          <a:solidFill>
            <a:srgbClr val="B1C5D7"/>
          </a:solidFill>
          <a:ln w="25400" cap="flat" cmpd="sng">
            <a:solidFill>
              <a:schemeClr val="dk1"/>
            </a:solidFill>
            <a:prstDash val="solid"/>
            <a:round/>
            <a:headEnd type="none" w="sm" len="sm"/>
            <a:tailEnd type="none" w="sm" len="sm"/>
          </a:ln>
        </p:spPr>
        <p:txBody>
          <a:bodyPr spcFirstLastPara="1" wrap="square" lIns="137150" tIns="68575" rIns="137150" bIns="68575" anchor="t" anchorCtr="0">
            <a:noAutofit/>
          </a:bodyPr>
          <a:lstStyle/>
          <a:p>
            <a:pPr marL="0" lvl="0" indent="0" algn="ctr" rtl="0">
              <a:lnSpc>
                <a:spcPct val="100000"/>
              </a:lnSpc>
              <a:spcBef>
                <a:spcPts val="640"/>
              </a:spcBef>
              <a:spcAft>
                <a:spcPts val="0"/>
              </a:spcAft>
              <a:buSzPts val="3200"/>
              <a:buNone/>
            </a:pPr>
            <a:r>
              <a:rPr lang="en-US" sz="2700">
                <a:solidFill>
                  <a:schemeClr val="dk1"/>
                </a:solidFill>
                <a:latin typeface="Lustria"/>
                <a:ea typeface="Lustria"/>
                <a:cs typeface="Lustria"/>
                <a:sym typeface="Lustria"/>
              </a:rPr>
              <a:t>Project Seminar On</a:t>
            </a:r>
            <a:endParaRPr/>
          </a:p>
          <a:p>
            <a:pPr marL="0" lvl="0" indent="0" algn="ctr" rtl="0">
              <a:lnSpc>
                <a:spcPct val="100000"/>
              </a:lnSpc>
              <a:spcBef>
                <a:spcPts val="640"/>
              </a:spcBef>
              <a:spcAft>
                <a:spcPts val="0"/>
              </a:spcAft>
              <a:buSzPts val="3200"/>
              <a:buNone/>
            </a:pPr>
            <a:r>
              <a:rPr lang="en-US" sz="4200">
                <a:solidFill>
                  <a:schemeClr val="dk1"/>
                </a:solidFill>
                <a:latin typeface="Lustria"/>
                <a:ea typeface="Lustria"/>
                <a:cs typeface="Lustria"/>
                <a:sym typeface="Lustria"/>
              </a:rPr>
              <a:t>“Diabetes Prediction Using Machine Learning ”</a:t>
            </a:r>
            <a:endParaRPr sz="4200">
              <a:solidFill>
                <a:schemeClr val="dk1"/>
              </a:solidFill>
              <a:latin typeface="Lustria"/>
              <a:ea typeface="Lustria"/>
              <a:cs typeface="Lustria"/>
              <a:sym typeface="Lustria"/>
            </a:endParaRPr>
          </a:p>
          <a:p>
            <a:pPr marL="0" lvl="0" indent="0" algn="l" rtl="0">
              <a:lnSpc>
                <a:spcPct val="100000"/>
              </a:lnSpc>
              <a:spcBef>
                <a:spcPts val="640"/>
              </a:spcBef>
              <a:spcAft>
                <a:spcPts val="0"/>
              </a:spcAft>
              <a:buSzPts val="3200"/>
              <a:buNone/>
            </a:pPr>
            <a:endParaRPr sz="4800">
              <a:solidFill>
                <a:schemeClr val="dk1"/>
              </a:solidFill>
              <a:latin typeface="Lustria"/>
              <a:ea typeface="Lustria"/>
              <a:cs typeface="Lustria"/>
              <a:sym typeface="Lustria"/>
            </a:endParaRPr>
          </a:p>
          <a:p>
            <a:pPr marL="0" lvl="0" indent="0" algn="l" rtl="0">
              <a:lnSpc>
                <a:spcPct val="100000"/>
              </a:lnSpc>
              <a:spcBef>
                <a:spcPts val="640"/>
              </a:spcBef>
              <a:spcAft>
                <a:spcPts val="0"/>
              </a:spcAft>
              <a:buSzPts val="3200"/>
              <a:buNone/>
            </a:pPr>
            <a:endParaRPr sz="4800">
              <a:latin typeface="Lustria"/>
              <a:ea typeface="Lustria"/>
              <a:cs typeface="Lustria"/>
              <a:sym typeface="Lustria"/>
            </a:endParaRPr>
          </a:p>
        </p:txBody>
      </p:sp>
      <p:sp>
        <p:nvSpPr>
          <p:cNvPr id="82" name="Google Shape;82;p2"/>
          <p:cNvSpPr txBox="1"/>
          <p:nvPr/>
        </p:nvSpPr>
        <p:spPr>
          <a:xfrm>
            <a:off x="711251" y="5737089"/>
            <a:ext cx="7935428" cy="692497"/>
          </a:xfrm>
          <a:prstGeom prst="rect">
            <a:avLst/>
          </a:prstGeom>
          <a:noFill/>
          <a:ln>
            <a:noFill/>
          </a:ln>
        </p:spPr>
        <p:txBody>
          <a:bodyPr spcFirstLastPara="1" wrap="square" lIns="137150" tIns="68575" rIns="137150" bIns="6857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sng" strike="noStrike" cap="none">
                <a:solidFill>
                  <a:srgbClr val="FFCCFF"/>
                </a:solidFill>
                <a:latin typeface="Lustria"/>
                <a:ea typeface="Lustria"/>
                <a:cs typeface="Lustria"/>
                <a:sym typeface="Lustria"/>
              </a:rPr>
              <a:t>Under the Guidance of</a:t>
            </a:r>
            <a:r>
              <a:rPr lang="en-US" sz="3600" b="1" i="0" u="none" strike="noStrike" cap="none">
                <a:solidFill>
                  <a:srgbClr val="FFCCFF"/>
                </a:solidFill>
                <a:latin typeface="Lustria"/>
                <a:ea typeface="Lustria"/>
                <a:cs typeface="Lustria"/>
                <a:sym typeface="Lustria"/>
              </a:rPr>
              <a:t> :          </a:t>
            </a:r>
            <a:endParaRPr sz="1400" b="0" i="0" u="none" strike="noStrike" cap="none">
              <a:solidFill>
                <a:srgbClr val="000000"/>
              </a:solidFill>
              <a:latin typeface="Arial"/>
              <a:ea typeface="Arial"/>
              <a:cs typeface="Arial"/>
              <a:sym typeface="Arial"/>
            </a:endParaRPr>
          </a:p>
        </p:txBody>
      </p:sp>
      <p:sp>
        <p:nvSpPr>
          <p:cNvPr id="83" name="Google Shape;83;p2"/>
          <p:cNvSpPr txBox="1"/>
          <p:nvPr/>
        </p:nvSpPr>
        <p:spPr>
          <a:xfrm>
            <a:off x="10663995" y="6570922"/>
            <a:ext cx="7028700" cy="353933"/>
          </a:xfrm>
          <a:prstGeom prst="rect">
            <a:avLst/>
          </a:prstGeom>
          <a:noFill/>
          <a:ln>
            <a:noFill/>
          </a:ln>
        </p:spPr>
        <p:txBody>
          <a:bodyPr spcFirstLastPara="1" wrap="square" lIns="137150" tIns="68575" rIns="137150" bIns="6857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latin typeface="Arial"/>
                <a:ea typeface="Arial"/>
                <a:cs typeface="Arial"/>
                <a:sym typeface="Arial"/>
              </a:rPr>
              <a:t>Bhoomika N </a:t>
            </a:r>
            <a:r>
              <a:rPr lang="en-US" sz="1400" b="0" i="0" u="none" strike="noStrike" cap="none">
                <a:solidFill>
                  <a:srgbClr val="000000"/>
                </a:solidFill>
                <a:latin typeface="Arial"/>
                <a:ea typeface="Arial"/>
                <a:cs typeface="Arial"/>
                <a:sym typeface="Arial"/>
              </a:rPr>
              <a:t>G  </a:t>
            </a:r>
            <a:endParaRPr sz="1400" b="0" i="0" u="none" strike="noStrike" cap="none" dirty="0">
              <a:solidFill>
                <a:srgbClr val="000000"/>
              </a:solidFill>
              <a:latin typeface="Arial"/>
              <a:ea typeface="Arial"/>
              <a:cs typeface="Arial"/>
              <a:sym typeface="Arial"/>
            </a:endParaRPr>
          </a:p>
        </p:txBody>
      </p:sp>
      <p:sp>
        <p:nvSpPr>
          <p:cNvPr id="84" name="Google Shape;84;p2"/>
          <p:cNvSpPr txBox="1"/>
          <p:nvPr/>
        </p:nvSpPr>
        <p:spPr>
          <a:xfrm>
            <a:off x="1331259" y="6429587"/>
            <a:ext cx="7567863" cy="300082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3600"/>
              <a:buFont typeface="Arial"/>
              <a:buNone/>
            </a:pPr>
            <a:r>
              <a:rPr lang="en-US" sz="3600" b="0" i="0" u="none" strike="noStrike" cap="none">
                <a:solidFill>
                  <a:srgbClr val="FFFFCC"/>
                </a:solidFill>
                <a:latin typeface="Arial"/>
                <a:ea typeface="Arial"/>
                <a:cs typeface="Arial"/>
                <a:sym typeface="Arial"/>
              </a:rPr>
              <a:t>  Priya M K</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000"/>
              <a:buFont typeface="Arial"/>
              <a:buNone/>
            </a:pPr>
            <a:r>
              <a:rPr lang="en-US" sz="3000" b="0" i="0" u="none" strike="noStrike" cap="none">
                <a:solidFill>
                  <a:schemeClr val="lt1"/>
                </a:solidFill>
                <a:latin typeface="Arial"/>
                <a:ea typeface="Arial"/>
                <a:cs typeface="Arial"/>
                <a:sym typeface="Arial"/>
              </a:rPr>
              <a:t>  Lecturer, Department of CS&amp;E,</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000"/>
              <a:buFont typeface="Arial"/>
              <a:buNone/>
            </a:pPr>
            <a:r>
              <a:rPr lang="en-US" sz="3000" b="0" i="0" u="none" strike="noStrike" cap="none">
                <a:solidFill>
                  <a:schemeClr val="lt1"/>
                </a:solidFill>
                <a:latin typeface="Arial"/>
                <a:ea typeface="Arial"/>
                <a:cs typeface="Arial"/>
                <a:sym typeface="Arial"/>
              </a:rPr>
              <a:t>  Shivasharane Akkamahadevi Government</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000"/>
              <a:buFont typeface="Arial"/>
              <a:buNone/>
            </a:pPr>
            <a:r>
              <a:rPr lang="en-US" sz="3000" b="0" i="0" u="none" strike="noStrike" cap="none">
                <a:solidFill>
                  <a:schemeClr val="lt1"/>
                </a:solidFill>
                <a:latin typeface="Arial"/>
                <a:ea typeface="Arial"/>
                <a:cs typeface="Arial"/>
                <a:sym typeface="Arial"/>
              </a:rPr>
              <a:t>  Women’s Polytechnic Shiralakoppa.</a:t>
            </a:r>
            <a:endParaRPr sz="1400" b="0" i="0" u="none" strike="noStrike" cap="none">
              <a:solidFill>
                <a:srgbClr val="000000"/>
              </a:solidFill>
              <a:latin typeface="Arial"/>
              <a:ea typeface="Arial"/>
              <a:cs typeface="Arial"/>
              <a:sym typeface="Arial"/>
            </a:endParaRPr>
          </a:p>
        </p:txBody>
      </p:sp>
      <p:cxnSp>
        <p:nvCxnSpPr>
          <p:cNvPr id="85" name="Google Shape;85;p2"/>
          <p:cNvCxnSpPr>
            <a:stCxn id="81" idx="3"/>
          </p:cNvCxnSpPr>
          <p:nvPr/>
        </p:nvCxnSpPr>
        <p:spPr>
          <a:xfrm>
            <a:off x="15435945" y="4460012"/>
            <a:ext cx="2852100" cy="0"/>
          </a:xfrm>
          <a:prstGeom prst="straightConnector1">
            <a:avLst/>
          </a:prstGeom>
          <a:noFill/>
          <a:ln w="25400" cap="flat" cmpd="sng">
            <a:solidFill>
              <a:srgbClr val="B1C5D7"/>
            </a:solidFill>
            <a:prstDash val="solid"/>
            <a:round/>
            <a:headEnd type="none" w="sm" len="sm"/>
            <a:tailEnd type="none" w="sm" len="sm"/>
          </a:ln>
          <a:effectLst>
            <a:outerShdw blurRad="40000" dist="20000" dir="5400000" rotWithShape="0">
              <a:srgbClr val="000000">
                <a:alpha val="37254"/>
              </a:srgbClr>
            </a:outerShdw>
          </a:effectLst>
        </p:spPr>
      </p:cxnSp>
      <p:cxnSp>
        <p:nvCxnSpPr>
          <p:cNvPr id="86" name="Google Shape;86;p2"/>
          <p:cNvCxnSpPr>
            <a:endCxn id="81" idx="1"/>
          </p:cNvCxnSpPr>
          <p:nvPr/>
        </p:nvCxnSpPr>
        <p:spPr>
          <a:xfrm>
            <a:off x="17" y="4460012"/>
            <a:ext cx="2662500" cy="0"/>
          </a:xfrm>
          <a:prstGeom prst="straightConnector1">
            <a:avLst/>
          </a:prstGeom>
          <a:noFill/>
          <a:ln w="25400" cap="flat" cmpd="sng">
            <a:solidFill>
              <a:srgbClr val="B1C5D7"/>
            </a:solidFill>
            <a:prstDash val="solid"/>
            <a:round/>
            <a:headEnd type="none" w="sm" len="sm"/>
            <a:tailEnd type="none" w="sm" len="sm"/>
          </a:ln>
          <a:effectLst>
            <a:outerShdw blurRad="40000" dist="20000" dir="5400000" rotWithShape="0">
              <a:srgbClr val="000000">
                <a:alpha val="37254"/>
              </a:srgbClr>
            </a:outerShdw>
          </a:effectLst>
        </p:spPr>
      </p:cxnSp>
      <p:sp>
        <p:nvSpPr>
          <p:cNvPr id="87" name="Google Shape;87;p2"/>
          <p:cNvSpPr txBox="1"/>
          <p:nvPr/>
        </p:nvSpPr>
        <p:spPr>
          <a:xfrm>
            <a:off x="2270431" y="379630"/>
            <a:ext cx="13747140" cy="18466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800"/>
              <a:buFont typeface="Arial"/>
              <a:buNone/>
            </a:pPr>
            <a:r>
              <a:rPr lang="en-US" sz="3800" b="0" i="0" u="none" strike="noStrike" cap="none">
                <a:solidFill>
                  <a:schemeClr val="lt1"/>
                </a:solidFill>
                <a:latin typeface="Bell MT"/>
                <a:ea typeface="Bell MT"/>
                <a:cs typeface="Bell MT"/>
                <a:sym typeface="Bell MT"/>
              </a:rPr>
              <a:t>Shivasharane Akkamahadevi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800"/>
              <a:buFont typeface="Arial"/>
              <a:buNone/>
            </a:pPr>
            <a:r>
              <a:rPr lang="en-US" sz="3800" b="0" i="0" u="none" strike="noStrike" cap="none">
                <a:solidFill>
                  <a:schemeClr val="lt1"/>
                </a:solidFill>
                <a:latin typeface="Bell MT"/>
                <a:ea typeface="Bell MT"/>
                <a:cs typeface="Bell MT"/>
                <a:sym typeface="Bell MT"/>
              </a:rPr>
              <a:t>Government Women’s Polytechnic</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800"/>
              <a:buFont typeface="Arial"/>
              <a:buNone/>
            </a:pPr>
            <a:r>
              <a:rPr lang="en-US" sz="3800" b="0" i="0" u="none" strike="noStrike" cap="none">
                <a:solidFill>
                  <a:schemeClr val="lt1"/>
                </a:solidFill>
                <a:latin typeface="Bell MT"/>
                <a:ea typeface="Bell MT"/>
                <a:cs typeface="Bell MT"/>
                <a:sym typeface="Bell MT"/>
              </a:rPr>
              <a:t> Shiralakoppa</a:t>
            </a:r>
            <a:endParaRPr sz="1400" b="0" i="0" u="none" strike="noStrike" cap="none">
              <a:solidFill>
                <a:srgbClr val="000000"/>
              </a:solidFill>
              <a:latin typeface="Arial"/>
              <a:ea typeface="Arial"/>
              <a:cs typeface="Arial"/>
              <a:sym typeface="Arial"/>
            </a:endParaRPr>
          </a:p>
        </p:txBody>
      </p:sp>
      <p:pic>
        <p:nvPicPr>
          <p:cNvPr id="88" name="Google Shape;88;p2"/>
          <p:cNvPicPr preferRelativeResize="0"/>
          <p:nvPr/>
        </p:nvPicPr>
        <p:blipFill rotWithShape="1">
          <a:blip r:embed="rId4">
            <a:alphaModFix/>
          </a:blip>
          <a:srcRect/>
          <a:stretch/>
        </p:blipFill>
        <p:spPr>
          <a:xfrm>
            <a:off x="8646679" y="2186837"/>
            <a:ext cx="1386727" cy="1244459"/>
          </a:xfrm>
          <a:prstGeom prst="rect">
            <a:avLst/>
          </a:prstGeom>
          <a:noFill/>
          <a:ln>
            <a:noFill/>
          </a:ln>
        </p:spPr>
      </p:pic>
      <p:sp>
        <p:nvSpPr>
          <p:cNvPr id="89" name="Google Shape;89;p2"/>
          <p:cNvSpPr txBox="1"/>
          <p:nvPr/>
        </p:nvSpPr>
        <p:spPr>
          <a:xfrm>
            <a:off x="11803291" y="5732679"/>
            <a:ext cx="356174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sng" strike="noStrike" cap="none">
                <a:solidFill>
                  <a:srgbClr val="FFCCFF"/>
                </a:solidFill>
                <a:latin typeface="Bell MT"/>
                <a:ea typeface="Bell MT"/>
                <a:cs typeface="Bell MT"/>
                <a:sym typeface="Bell MT"/>
              </a:rPr>
              <a:t>Presented </a:t>
            </a:r>
            <a:r>
              <a:rPr lang="en-US" sz="3600" b="0" i="0" u="sng" strike="noStrike" cap="none">
                <a:solidFill>
                  <a:srgbClr val="FFCCFF"/>
                </a:solidFill>
                <a:latin typeface="Bell MT"/>
                <a:ea typeface="Bell MT"/>
                <a:cs typeface="Bell MT"/>
                <a:sym typeface="Bell MT"/>
              </a:rPr>
              <a:t>B</a:t>
            </a:r>
            <a:r>
              <a:rPr lang="en-US" sz="3600" b="1" i="0" u="sng" strike="noStrike" cap="none">
                <a:solidFill>
                  <a:srgbClr val="FFCCFF"/>
                </a:solidFill>
                <a:latin typeface="Bell MT"/>
                <a:ea typeface="Bell MT"/>
                <a:cs typeface="Bell MT"/>
                <a:sym typeface="Bell MT"/>
              </a:rPr>
              <a:t>y</a:t>
            </a:r>
            <a:r>
              <a:rPr lang="en-US" sz="3600" b="1" i="0" u="none" strike="noStrike" cap="none">
                <a:solidFill>
                  <a:srgbClr val="FFCCFF"/>
                </a:solidFill>
                <a:latin typeface="Bell MT"/>
                <a:ea typeface="Bell MT"/>
                <a:cs typeface="Bell MT"/>
                <a:sym typeface="Bell MT"/>
              </a:rPr>
              <a:t> :</a:t>
            </a:r>
            <a:r>
              <a:rPr lang="en-US" sz="3600" b="1" i="0" u="sng" strike="noStrike" cap="none">
                <a:solidFill>
                  <a:srgbClr val="FFCCFF"/>
                </a:solidFill>
                <a:latin typeface="Bell MT"/>
                <a:ea typeface="Bell MT"/>
                <a:cs typeface="Bell MT"/>
                <a:sym typeface="Bell MT"/>
              </a:rPr>
              <a:t> </a:t>
            </a: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990"/>
                                        <p:tgtEl>
                                          <p:spTgt spid="87"/>
                                        </p:tgtEl>
                                      </p:cBhvr>
                                    </p:animEffect>
                                  </p:childTnLst>
                                </p:cTn>
                              </p:par>
                              <p:par>
                                <p:cTn id="8" presetID="10" presetClass="entr" presetSubtype="0" fill="hold"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990"/>
                                        <p:tgtEl>
                                          <p:spTgt spid="8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fade">
                                      <p:cBhvr>
                                        <p:cTn id="15" dur="500"/>
                                        <p:tgtEl>
                                          <p:spTgt spid="86"/>
                                        </p:tgtEl>
                                      </p:cBhvr>
                                    </p:animEffect>
                                  </p:childTnLst>
                                </p:cTn>
                              </p:par>
                              <p:par>
                                <p:cTn id="16" presetID="10" presetClass="entr" presetSubtype="0" fill="hold" nodeType="with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fade">
                                      <p:cBhvr>
                                        <p:cTn id="18" dur="500"/>
                                        <p:tgtEl>
                                          <p:spTgt spid="8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1">
                                            <p:txEl>
                                              <p:pRg st="0" end="0"/>
                                            </p:txEl>
                                          </p:spTgt>
                                        </p:tgtEl>
                                        <p:attrNameLst>
                                          <p:attrName>style.visibility</p:attrName>
                                        </p:attrNameLst>
                                      </p:cBhvr>
                                      <p:to>
                                        <p:strVal val="visible"/>
                                      </p:to>
                                    </p:set>
                                    <p:animEffect transition="in" filter="fade">
                                      <p:cBhvr>
                                        <p:cTn id="23" dur="500"/>
                                        <p:tgtEl>
                                          <p:spTgt spid="8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1">
                                            <p:txEl>
                                              <p:pRg st="1" end="1"/>
                                            </p:txEl>
                                          </p:spTgt>
                                        </p:tgtEl>
                                        <p:attrNameLst>
                                          <p:attrName>style.visibility</p:attrName>
                                        </p:attrNameLst>
                                      </p:cBhvr>
                                      <p:to>
                                        <p:strVal val="visible"/>
                                      </p:to>
                                    </p:set>
                                    <p:animEffect transition="in" filter="fade">
                                      <p:cBhvr>
                                        <p:cTn id="28" dur="500"/>
                                        <p:tgtEl>
                                          <p:spTgt spid="81">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1">
                                            <p:txEl>
                                              <p:pRg st="2" end="2"/>
                                            </p:txEl>
                                          </p:spTgt>
                                        </p:tgtEl>
                                        <p:attrNameLst>
                                          <p:attrName>style.visibility</p:attrName>
                                        </p:attrNameLst>
                                      </p:cBhvr>
                                      <p:to>
                                        <p:strVal val="visible"/>
                                      </p:to>
                                    </p:set>
                                    <p:animEffect transition="in" filter="fade">
                                      <p:cBhvr>
                                        <p:cTn id="33" dur="500"/>
                                        <p:tgtEl>
                                          <p:spTgt spid="81">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1">
                                            <p:txEl>
                                              <p:pRg st="3" end="3"/>
                                            </p:txEl>
                                          </p:spTgt>
                                        </p:tgtEl>
                                        <p:attrNameLst>
                                          <p:attrName>style.visibility</p:attrName>
                                        </p:attrNameLst>
                                      </p:cBhvr>
                                      <p:to>
                                        <p:strVal val="visible"/>
                                      </p:to>
                                    </p:set>
                                    <p:animEffect transition="in" filter="fade">
                                      <p:cBhvr>
                                        <p:cTn id="38" dur="500"/>
                                        <p:tgtEl>
                                          <p:spTgt spid="81">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82"/>
                                        </p:tgtEl>
                                        <p:attrNameLst>
                                          <p:attrName>style.visibility</p:attrName>
                                        </p:attrNameLst>
                                      </p:cBhvr>
                                      <p:to>
                                        <p:strVal val="visible"/>
                                      </p:to>
                                    </p:set>
                                    <p:anim calcmode="lin" valueType="num">
                                      <p:cBhvr additive="base">
                                        <p:cTn id="43" dur="500"/>
                                        <p:tgtEl>
                                          <p:spTgt spid="82"/>
                                        </p:tgtEl>
                                        <p:attrNameLst>
                                          <p:attrName>ppt_w</p:attrName>
                                        </p:attrNameLst>
                                      </p:cBhvr>
                                      <p:tavLst>
                                        <p:tav tm="0">
                                          <p:val>
                                            <p:strVal val="0"/>
                                          </p:val>
                                        </p:tav>
                                        <p:tav tm="100000">
                                          <p:val>
                                            <p:strVal val="#ppt_w"/>
                                          </p:val>
                                        </p:tav>
                                      </p:tavLst>
                                    </p:anim>
                                    <p:anim calcmode="lin" valueType="num">
                                      <p:cBhvr additive="base">
                                        <p:cTn id="44" dur="500"/>
                                        <p:tgtEl>
                                          <p:spTgt spid="82"/>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84"/>
                                        </p:tgtEl>
                                        <p:attrNameLst>
                                          <p:attrName>style.visibility</p:attrName>
                                        </p:attrNameLst>
                                      </p:cBhvr>
                                      <p:to>
                                        <p:strVal val="visible"/>
                                      </p:to>
                                    </p:set>
                                    <p:anim calcmode="lin" valueType="num">
                                      <p:cBhvr additive="base">
                                        <p:cTn id="47" dur="500"/>
                                        <p:tgtEl>
                                          <p:spTgt spid="84"/>
                                        </p:tgtEl>
                                        <p:attrNameLst>
                                          <p:attrName>ppt_w</p:attrName>
                                        </p:attrNameLst>
                                      </p:cBhvr>
                                      <p:tavLst>
                                        <p:tav tm="0">
                                          <p:val>
                                            <p:strVal val="0"/>
                                          </p:val>
                                        </p:tav>
                                        <p:tav tm="100000">
                                          <p:val>
                                            <p:strVal val="#ppt_w"/>
                                          </p:val>
                                        </p:tav>
                                      </p:tavLst>
                                    </p:anim>
                                    <p:anim calcmode="lin" valueType="num">
                                      <p:cBhvr additive="base">
                                        <p:cTn id="48" dur="500"/>
                                        <p:tgtEl>
                                          <p:spTgt spid="84"/>
                                        </p:tgtEl>
                                        <p:attrNameLst>
                                          <p:attrName>ppt_h</p:attrName>
                                        </p:attrNameLst>
                                      </p:cBhvr>
                                      <p:tavLst>
                                        <p:tav tm="0">
                                          <p:val>
                                            <p:str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nodeType="clickEffect">
                                  <p:stCondLst>
                                    <p:cond delay="0"/>
                                  </p:stCondLst>
                                  <p:childTnLst>
                                    <p:set>
                                      <p:cBhvr>
                                        <p:cTn id="52" dur="1" fill="hold">
                                          <p:stCondLst>
                                            <p:cond delay="0"/>
                                          </p:stCondLst>
                                        </p:cTn>
                                        <p:tgtEl>
                                          <p:spTgt spid="83"/>
                                        </p:tgtEl>
                                        <p:attrNameLst>
                                          <p:attrName>style.visibility</p:attrName>
                                        </p:attrNameLst>
                                      </p:cBhvr>
                                      <p:to>
                                        <p:strVal val="visible"/>
                                      </p:to>
                                    </p:set>
                                    <p:anim calcmode="lin" valueType="num">
                                      <p:cBhvr additive="base">
                                        <p:cTn id="53" dur="500"/>
                                        <p:tgtEl>
                                          <p:spTgt spid="83"/>
                                        </p:tgtEl>
                                        <p:attrNameLst>
                                          <p:attrName>ppt_w</p:attrName>
                                        </p:attrNameLst>
                                      </p:cBhvr>
                                      <p:tavLst>
                                        <p:tav tm="0">
                                          <p:val>
                                            <p:strVal val="0"/>
                                          </p:val>
                                        </p:tav>
                                        <p:tav tm="100000">
                                          <p:val>
                                            <p:strVal val="#ppt_w"/>
                                          </p:val>
                                        </p:tav>
                                      </p:tavLst>
                                    </p:anim>
                                    <p:anim calcmode="lin" valueType="num">
                                      <p:cBhvr additive="base">
                                        <p:cTn id="54" dur="500"/>
                                        <p:tgtEl>
                                          <p:spTgt spid="83"/>
                                        </p:tgtEl>
                                        <p:attrNameLst>
                                          <p:attrName>ppt_h</p:attrName>
                                        </p:attrNameLst>
                                      </p:cBhvr>
                                      <p:tavLst>
                                        <p:tav tm="0">
                                          <p:val>
                                            <p:strVal val="0"/>
                                          </p:val>
                                        </p:tav>
                                        <p:tav tm="100000">
                                          <p:val>
                                            <p:strVal val="#ppt_h"/>
                                          </p:val>
                                        </p:tav>
                                      </p:tavLst>
                                    </p:anim>
                                  </p:childTnLst>
                                </p:cTn>
                              </p:par>
                              <p:par>
                                <p:cTn id="55" presetID="23" presetClass="entr" presetSubtype="16" fill="hold" nodeType="withEffect">
                                  <p:stCondLst>
                                    <p:cond delay="0"/>
                                  </p:stCondLst>
                                  <p:childTnLst>
                                    <p:set>
                                      <p:cBhvr>
                                        <p:cTn id="56" dur="1" fill="hold">
                                          <p:stCondLst>
                                            <p:cond delay="0"/>
                                          </p:stCondLst>
                                        </p:cTn>
                                        <p:tgtEl>
                                          <p:spTgt spid="89"/>
                                        </p:tgtEl>
                                        <p:attrNameLst>
                                          <p:attrName>style.visibility</p:attrName>
                                        </p:attrNameLst>
                                      </p:cBhvr>
                                      <p:to>
                                        <p:strVal val="visible"/>
                                      </p:to>
                                    </p:set>
                                    <p:anim calcmode="lin" valueType="num">
                                      <p:cBhvr additive="base">
                                        <p:cTn id="57" dur="500"/>
                                        <p:tgtEl>
                                          <p:spTgt spid="89"/>
                                        </p:tgtEl>
                                        <p:attrNameLst>
                                          <p:attrName>ppt_w</p:attrName>
                                        </p:attrNameLst>
                                      </p:cBhvr>
                                      <p:tavLst>
                                        <p:tav tm="0">
                                          <p:val>
                                            <p:strVal val="0"/>
                                          </p:val>
                                        </p:tav>
                                        <p:tav tm="100000">
                                          <p:val>
                                            <p:strVal val="#ppt_w"/>
                                          </p:val>
                                        </p:tav>
                                      </p:tavLst>
                                    </p:anim>
                                    <p:anim calcmode="lin" valueType="num">
                                      <p:cBhvr additive="base">
                                        <p:cTn id="58" dur="500"/>
                                        <p:tgtEl>
                                          <p:spTgt spid="8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6"/>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Font typeface="Calibri"/>
              <a:buNone/>
            </a:pPr>
            <a:endParaRPr/>
          </a:p>
        </p:txBody>
      </p:sp>
      <p:sp>
        <p:nvSpPr>
          <p:cNvPr id="358" name="Google Shape;358;p16"/>
          <p:cNvSpPr txBox="1">
            <a:spLocks noGrp="1"/>
          </p:cNvSpPr>
          <p:nvPr>
            <p:ph type="body" idx="1"/>
          </p:nvPr>
        </p:nvSpPr>
        <p:spPr>
          <a:xfrm>
            <a:off x="722313" y="2906714"/>
            <a:ext cx="7772400" cy="1500187"/>
          </a:xfrm>
          <a:prstGeom prst="rect">
            <a:avLst/>
          </a:prstGeom>
          <a:noFill/>
          <a:ln>
            <a:noFill/>
          </a:ln>
        </p:spPr>
        <p:txBody>
          <a:bodyPr spcFirstLastPara="1" wrap="square" lIns="91425" tIns="45700" rIns="91425" bIns="45700" anchor="b" anchorCtr="0">
            <a:normAutofit/>
          </a:bodyPr>
          <a:lstStyle/>
          <a:p>
            <a:pPr marL="457189" lvl="0" indent="-228594" algn="l" rtl="0">
              <a:lnSpc>
                <a:spcPct val="100000"/>
              </a:lnSpc>
              <a:spcBef>
                <a:spcPts val="400"/>
              </a:spcBef>
              <a:spcAft>
                <a:spcPts val="0"/>
              </a:spcAft>
              <a:buClr>
                <a:srgbClr val="888888"/>
              </a:buClr>
              <a:buSzPts val="2000"/>
              <a:buNone/>
            </a:pPr>
            <a:endParaRPr/>
          </a:p>
        </p:txBody>
      </p:sp>
      <p:pic>
        <p:nvPicPr>
          <p:cNvPr id="359" name="Google Shape;359;p16"/>
          <p:cNvPicPr preferRelativeResize="0"/>
          <p:nvPr/>
        </p:nvPicPr>
        <p:blipFill rotWithShape="1">
          <a:blip r:embed="rId3">
            <a:alphaModFix/>
          </a:blip>
          <a:srcRect/>
          <a:stretch/>
        </p:blipFill>
        <p:spPr>
          <a:xfrm>
            <a:off x="-616688" y="0"/>
            <a:ext cx="18904688" cy="11844670"/>
          </a:xfrm>
          <a:prstGeom prst="rect">
            <a:avLst/>
          </a:prstGeom>
          <a:noFill/>
          <a:ln>
            <a:noFill/>
          </a:ln>
        </p:spPr>
      </p:pic>
      <p:cxnSp>
        <p:nvCxnSpPr>
          <p:cNvPr id="360" name="Google Shape;360;p16"/>
          <p:cNvCxnSpPr/>
          <p:nvPr/>
        </p:nvCxnSpPr>
        <p:spPr>
          <a:xfrm>
            <a:off x="2141494" y="2589994"/>
            <a:ext cx="5278582" cy="50334"/>
          </a:xfrm>
          <a:prstGeom prst="straightConnector1">
            <a:avLst/>
          </a:prstGeom>
          <a:noFill/>
          <a:ln w="38100" cap="flat" cmpd="sng">
            <a:solidFill>
              <a:srgbClr val="3F3F3F"/>
            </a:solidFill>
            <a:prstDash val="solid"/>
            <a:round/>
            <a:headEnd type="none" w="sm" len="sm"/>
            <a:tailEnd type="none" w="sm" len="sm"/>
          </a:ln>
        </p:spPr>
      </p:cxnSp>
      <p:sp>
        <p:nvSpPr>
          <p:cNvPr id="361" name="Google Shape;361;p16"/>
          <p:cNvSpPr txBox="1"/>
          <p:nvPr/>
        </p:nvSpPr>
        <p:spPr>
          <a:xfrm>
            <a:off x="2327302" y="1488558"/>
            <a:ext cx="6551100" cy="92333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rgbClr val="3F3F3F"/>
                </a:solidFill>
                <a:latin typeface="Libre Baskerville"/>
                <a:ea typeface="Libre Baskerville"/>
                <a:cs typeface="Libre Baskerville"/>
                <a:sym typeface="Libre Baskerville"/>
              </a:rPr>
              <a:t>Reference</a:t>
            </a:r>
            <a:endParaRPr sz="6000" b="0" i="0" u="none" strike="noStrike" cap="none">
              <a:solidFill>
                <a:srgbClr val="3F3F3F"/>
              </a:solidFill>
              <a:latin typeface="Libre Baskerville"/>
              <a:ea typeface="Libre Baskerville"/>
              <a:cs typeface="Libre Baskerville"/>
              <a:sym typeface="Libre Baskerville"/>
            </a:endParaRPr>
          </a:p>
        </p:txBody>
      </p:sp>
      <p:sp>
        <p:nvSpPr>
          <p:cNvPr id="362" name="Google Shape;362;p16"/>
          <p:cNvSpPr/>
          <p:nvPr/>
        </p:nvSpPr>
        <p:spPr>
          <a:xfrm>
            <a:off x="1000871" y="1524484"/>
            <a:ext cx="1238939" cy="1070079"/>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chemeClr val="lt1">
              <a:alpha val="0"/>
            </a:schemeClr>
          </a:solidFill>
          <a:ln w="47625" cap="flat" cmpd="sng">
            <a:solidFill>
              <a:srgbClr val="3F3F3F"/>
            </a:solidFill>
            <a:prstDash val="solid"/>
            <a:round/>
            <a:headEnd type="none" w="sm" len="sm"/>
            <a:tailEnd type="none" w="sm" len="sm"/>
          </a:ln>
        </p:spPr>
      </p:sp>
      <p:sp>
        <p:nvSpPr>
          <p:cNvPr id="363" name="Google Shape;363;p16"/>
          <p:cNvSpPr txBox="1"/>
          <p:nvPr/>
        </p:nvSpPr>
        <p:spPr>
          <a:xfrm>
            <a:off x="1263233" y="1800153"/>
            <a:ext cx="137139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3F3F3F"/>
                </a:solidFill>
                <a:latin typeface="Libre Baskerville"/>
                <a:ea typeface="Libre Baskerville"/>
                <a:cs typeface="Libre Baskerville"/>
                <a:sym typeface="Libre Baskerville"/>
              </a:rPr>
              <a:t>12.</a:t>
            </a:r>
            <a:endParaRPr sz="3600" b="0" i="0" u="none" strike="noStrike" cap="none">
              <a:solidFill>
                <a:srgbClr val="3F3F3F"/>
              </a:solidFill>
              <a:latin typeface="Libre Baskerville"/>
              <a:ea typeface="Libre Baskerville"/>
              <a:cs typeface="Libre Baskerville"/>
              <a:sym typeface="Libre Baskerville"/>
            </a:endParaRPr>
          </a:p>
        </p:txBody>
      </p:sp>
      <p:sp>
        <p:nvSpPr>
          <p:cNvPr id="364" name="Google Shape;364;p16"/>
          <p:cNvSpPr/>
          <p:nvPr/>
        </p:nvSpPr>
        <p:spPr>
          <a:xfrm>
            <a:off x="1953491" y="3300761"/>
            <a:ext cx="11762509" cy="5016718"/>
          </a:xfrm>
          <a:prstGeom prst="rect">
            <a:avLst/>
          </a:prstGeom>
          <a:solidFill>
            <a:srgbClr val="3F3F3F"/>
          </a:solid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Noto Sans Symbols"/>
              <a:buChar char="❖"/>
            </a:pPr>
            <a:r>
              <a:rPr lang="en-US" sz="3200" b="0" i="0" u="none" strike="noStrike" cap="none">
                <a:solidFill>
                  <a:srgbClr val="265F65"/>
                </a:solidFill>
                <a:latin typeface="Times New Roman"/>
                <a:ea typeface="Times New Roman"/>
                <a:cs typeface="Times New Roman"/>
                <a:sym typeface="Times New Roman"/>
              </a:rPr>
              <a:t> </a:t>
            </a:r>
            <a:r>
              <a:rPr lang="en-US" sz="3200" b="0" i="0" u="none" strike="noStrike" cap="none">
                <a:solidFill>
                  <a:schemeClr val="lt1"/>
                </a:solidFill>
                <a:latin typeface="Times New Roman"/>
                <a:ea typeface="Times New Roman"/>
                <a:cs typeface="Times New Roman"/>
                <a:sym typeface="Times New Roman"/>
              </a:rPr>
              <a:t>https://chat.openai.com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3200"/>
              <a:buFont typeface="Noto Sans Symbols"/>
              <a:buChar char="❖"/>
            </a:pPr>
            <a:r>
              <a:rPr lang="en-US" sz="3200" b="0" i="0" u="none" strike="noStrike" cap="none">
                <a:solidFill>
                  <a:schemeClr val="lt1"/>
                </a:solidFill>
                <a:latin typeface="Times New Roman"/>
                <a:ea typeface="Times New Roman"/>
                <a:cs typeface="Times New Roman"/>
                <a:sym typeface="Times New Roman"/>
              </a:rPr>
              <a:t>https://bard.google.com/chat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3200"/>
              <a:buFont typeface="Noto Sans Symbols"/>
              <a:buChar char="❖"/>
            </a:pPr>
            <a:r>
              <a:rPr lang="en-US" sz="3200" b="0" i="0" u="none" strike="noStrike" cap="none">
                <a:solidFill>
                  <a:schemeClr val="lt1"/>
                </a:solidFill>
                <a:latin typeface="Times New Roman"/>
                <a:ea typeface="Times New Roman"/>
                <a:cs typeface="Times New Roman"/>
                <a:sym typeface="Times New Roman"/>
              </a:rPr>
              <a:t>https://www.kaggle.com</a:t>
            </a:r>
            <a:endParaRPr sz="3200" b="0"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3200"/>
              <a:buFont typeface="Noto Sans Symbols"/>
              <a:buChar char="❖"/>
            </a:pPr>
            <a:r>
              <a:rPr lang="en-US" sz="3200" b="0" i="0" u="none" strike="noStrike" cap="none">
                <a:solidFill>
                  <a:schemeClr val="lt1"/>
                </a:solidFill>
                <a:latin typeface="Times New Roman"/>
                <a:ea typeface="Times New Roman"/>
                <a:cs typeface="Times New Roman"/>
                <a:sym typeface="Times New Roman"/>
              </a:rPr>
              <a:t>https://www.w3schools.com/</a:t>
            </a:r>
            <a:endParaRPr sz="3200" b="0"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3200"/>
              <a:buFont typeface="Noto Sans Symbols"/>
              <a:buChar char="❖"/>
            </a:pPr>
            <a:r>
              <a:rPr lang="en-US" sz="3200" b="0" i="0" u="none" strike="noStrike" cap="none">
                <a:solidFill>
                  <a:schemeClr val="lt1"/>
                </a:solidFill>
                <a:latin typeface="Times New Roman"/>
                <a:ea typeface="Times New Roman"/>
                <a:cs typeface="Times New Roman"/>
                <a:sym typeface="Times New Roman"/>
              </a:rPr>
              <a:t>https://github.com/</a:t>
            </a:r>
            <a:endParaRPr sz="3200" b="0"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3200"/>
              <a:buFont typeface="Noto Sans Symbols"/>
              <a:buChar char="❖"/>
            </a:pPr>
            <a:r>
              <a:rPr lang="en-US" sz="3200" b="0" i="0" u="none" strike="noStrike" cap="none">
                <a:solidFill>
                  <a:schemeClr val="lt1"/>
                </a:solidFill>
                <a:latin typeface="Times New Roman"/>
                <a:ea typeface="Times New Roman"/>
                <a:cs typeface="Times New Roman"/>
                <a:sym typeface="Times New Roman"/>
              </a:rPr>
              <a:t> </a:t>
            </a:r>
            <a:r>
              <a:rPr lang="en-US" sz="3200" b="0" i="0" u="sng" strike="noStrike" cap="none">
                <a:solidFill>
                  <a:schemeClr val="lt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https://sci-hub.se/</a:t>
            </a:r>
            <a:endParaRPr sz="3200" b="0"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3200"/>
              <a:buFont typeface="Noto Sans Symbols"/>
              <a:buChar char="❖"/>
            </a:pPr>
            <a:r>
              <a:rPr lang="en-US" sz="3200" b="0" i="0" u="none" strike="noStrike" cap="none">
                <a:solidFill>
                  <a:schemeClr val="lt1"/>
                </a:solidFill>
                <a:latin typeface="Times New Roman"/>
                <a:ea typeface="Times New Roman"/>
                <a:cs typeface="Times New Roman"/>
                <a:sym typeface="Times New Roman"/>
              </a:rPr>
              <a:t> https://www.ncbi.nlm.nih.gov/pmc/articles/PMC10107388/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3200"/>
              <a:buFont typeface="Noto Sans Symbols"/>
              <a:buChar char="❖"/>
            </a:pPr>
            <a:r>
              <a:rPr lang="en-US" sz="3200" b="0" i="0" u="sng" strike="noStrike" cap="none">
                <a:solidFill>
                  <a:schemeClr val="lt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https://www.analyticsvidhya.com/blog/2022/01/diabetes-prediction-</a:t>
            </a:r>
            <a:r>
              <a:rPr lang="en-US" sz="3200" b="0" i="0" u="none" strike="noStrike" cap="none">
                <a:solidFill>
                  <a:schemeClr val="lt1"/>
                </a:solidFill>
                <a:latin typeface="Times New Roman"/>
                <a:ea typeface="Times New Roman"/>
                <a:cs typeface="Times New Roman"/>
                <a:sym typeface="Times New Roman"/>
              </a:rPr>
              <a:t>        using-machine-learning</a:t>
            </a:r>
            <a:endParaRPr sz="3200" b="0"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3200"/>
              <a:buFont typeface="Noto Sans Symbols"/>
              <a:buChar char="❖"/>
            </a:pPr>
            <a:r>
              <a:rPr lang="en-US" sz="3200" b="0" i="0" u="none" strike="noStrike" cap="none">
                <a:solidFill>
                  <a:schemeClr val="lt1"/>
                </a:solidFill>
                <a:latin typeface="Times New Roman"/>
                <a:ea typeface="Times New Roman"/>
                <a:cs typeface="Times New Roman"/>
                <a:sym typeface="Times New Roman"/>
              </a:rPr>
              <a:t>https://www.ncbi.nlm.nih.gov/pmc/articles/PMC10107388/</a:t>
            </a:r>
            <a:endParaRPr sz="3200" b="0" i="0" u="none" strike="noStrike" cap="none">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500"/>
                                        <p:tgtEl>
                                          <p:spTgt spid="360"/>
                                        </p:tgtEl>
                                      </p:cBhvr>
                                    </p:animEffect>
                                  </p:childTnLst>
                                </p:cTn>
                              </p:par>
                              <p:par>
                                <p:cTn id="8" presetID="10" presetClass="entr" presetSubtype="0" fill="hold" nodeType="withEffect">
                                  <p:stCondLst>
                                    <p:cond delay="0"/>
                                  </p:stCondLst>
                                  <p:childTnLst>
                                    <p:set>
                                      <p:cBhvr>
                                        <p:cTn id="9" dur="1" fill="hold">
                                          <p:stCondLst>
                                            <p:cond delay="0"/>
                                          </p:stCondLst>
                                        </p:cTn>
                                        <p:tgtEl>
                                          <p:spTgt spid="361"/>
                                        </p:tgtEl>
                                        <p:attrNameLst>
                                          <p:attrName>style.visibility</p:attrName>
                                        </p:attrNameLst>
                                      </p:cBhvr>
                                      <p:to>
                                        <p:strVal val="visible"/>
                                      </p:to>
                                    </p:set>
                                    <p:animEffect transition="in" filter="fade">
                                      <p:cBhvr>
                                        <p:cTn id="10" dur="500"/>
                                        <p:tgtEl>
                                          <p:spTgt spid="361"/>
                                        </p:tgtEl>
                                      </p:cBhvr>
                                    </p:animEffect>
                                  </p:childTnLst>
                                </p:cTn>
                              </p:par>
                              <p:par>
                                <p:cTn id="11" presetID="10" presetClass="entr" presetSubtype="0" fill="hold" nodeType="withEffect">
                                  <p:stCondLst>
                                    <p:cond delay="0"/>
                                  </p:stCondLst>
                                  <p:childTnLst>
                                    <p:set>
                                      <p:cBhvr>
                                        <p:cTn id="12" dur="1" fill="hold">
                                          <p:stCondLst>
                                            <p:cond delay="0"/>
                                          </p:stCondLst>
                                        </p:cTn>
                                        <p:tgtEl>
                                          <p:spTgt spid="362"/>
                                        </p:tgtEl>
                                        <p:attrNameLst>
                                          <p:attrName>style.visibility</p:attrName>
                                        </p:attrNameLst>
                                      </p:cBhvr>
                                      <p:to>
                                        <p:strVal val="visible"/>
                                      </p:to>
                                    </p:set>
                                    <p:animEffect transition="in" filter="fade">
                                      <p:cBhvr>
                                        <p:cTn id="13" dur="500"/>
                                        <p:tgtEl>
                                          <p:spTgt spid="362"/>
                                        </p:tgtEl>
                                      </p:cBhvr>
                                    </p:animEffect>
                                  </p:childTnLst>
                                </p:cTn>
                              </p:par>
                              <p:par>
                                <p:cTn id="14" presetID="10" presetClass="entr" presetSubtype="0" fill="hold" nodeType="withEffect">
                                  <p:stCondLst>
                                    <p:cond delay="0"/>
                                  </p:stCondLst>
                                  <p:childTnLst>
                                    <p:set>
                                      <p:cBhvr>
                                        <p:cTn id="15" dur="1" fill="hold">
                                          <p:stCondLst>
                                            <p:cond delay="0"/>
                                          </p:stCondLst>
                                        </p:cTn>
                                        <p:tgtEl>
                                          <p:spTgt spid="363"/>
                                        </p:tgtEl>
                                        <p:attrNameLst>
                                          <p:attrName>style.visibility</p:attrName>
                                        </p:attrNameLst>
                                      </p:cBhvr>
                                      <p:to>
                                        <p:strVal val="visible"/>
                                      </p:to>
                                    </p:set>
                                    <p:animEffect transition="in" filter="fade">
                                      <p:cBhvr>
                                        <p:cTn id="16" dur="500"/>
                                        <p:tgtEl>
                                          <p:spTgt spid="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17" descr="hummmm.jpg"/>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370" name="Google Shape;370;p17"/>
          <p:cNvSpPr/>
          <p:nvPr/>
        </p:nvSpPr>
        <p:spPr>
          <a:xfrm>
            <a:off x="15960436" y="8250382"/>
            <a:ext cx="1350819" cy="457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1" name="Google Shape;371;p17"/>
          <p:cNvSpPr/>
          <p:nvPr/>
        </p:nvSpPr>
        <p:spPr>
          <a:xfrm>
            <a:off x="659219" y="1212113"/>
            <a:ext cx="14779256" cy="3934046"/>
          </a:xfrm>
          <a:prstGeom prst="rect">
            <a:avLst/>
          </a:prstGeom>
          <a:solidFill>
            <a:srgbClr val="F2F2F2">
              <a:alpha val="80784"/>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152400" algn="just" rtl="0">
              <a:lnSpc>
                <a:spcPct val="100000"/>
              </a:lnSpc>
              <a:spcBef>
                <a:spcPts val="0"/>
              </a:spcBef>
              <a:spcAft>
                <a:spcPts val="0"/>
              </a:spcAft>
              <a:buClr>
                <a:srgbClr val="00000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According to a 2023 government study, 11% of India's population has diabetes, which is 101 million people. This is 36% more than the 2021 estimate of 74.2 million people by the International Diabetes Federation (IDF). The study also found that 15% of Indians are pre-diabetic and 35% have hypertension.</a:t>
            </a:r>
            <a:endParaRPr/>
          </a:p>
          <a:p>
            <a:pPr marL="0" marR="0" lvl="0" indent="-152400" algn="just" rtl="0">
              <a:lnSpc>
                <a:spcPct val="100000"/>
              </a:lnSpc>
              <a:spcBef>
                <a:spcPts val="0"/>
              </a:spcBef>
              <a:spcAft>
                <a:spcPts val="0"/>
              </a:spcAft>
              <a:buClr>
                <a:srgbClr val="00000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India has the second largest diabetes epidemic in the world, after China. 77 million people in India have diabetes, including 12.1 million people over 65 years old. The IDF estimates that this number will increase to 10.4% by 2030.</a:t>
            </a:r>
            <a:endParaRPr/>
          </a:p>
          <a:p>
            <a:pPr marL="0" marR="0" lvl="0" indent="-152400" algn="just" rtl="0">
              <a:lnSpc>
                <a:spcPct val="100000"/>
              </a:lnSpc>
              <a:spcBef>
                <a:spcPts val="0"/>
              </a:spcBef>
              <a:spcAft>
                <a:spcPts val="0"/>
              </a:spcAft>
              <a:buClr>
                <a:srgbClr val="000000"/>
              </a:buClr>
              <a:buSzPts val="2400"/>
              <a:buFont typeface="Arial"/>
              <a:buChar char="•"/>
            </a:pPr>
            <a:r>
              <a:rPr lang="en-US" sz="2400" b="1" i="0" u="none" strike="noStrike" cap="none">
                <a:solidFill>
                  <a:srgbClr val="002060"/>
                </a:solidFill>
                <a:latin typeface="Times New Roman"/>
                <a:ea typeface="Times New Roman"/>
                <a:cs typeface="Times New Roman"/>
                <a:sym typeface="Times New Roman"/>
              </a:rPr>
              <a:t>The Indian government says that unhealthy diets, lack of physical activity, and harmful use of alcohol are factors in the high rate of diabetes in India</a:t>
            </a:r>
            <a:r>
              <a:rPr lang="en-US" sz="2400" b="1" i="0" u="none" strike="noStrike" cap="none">
                <a:solidFill>
                  <a:srgbClr val="002060"/>
                </a:solidFill>
                <a:latin typeface="Arial"/>
                <a:ea typeface="Arial"/>
                <a:cs typeface="Arial"/>
                <a:sym typeface="Arial"/>
              </a:rPr>
              <a:t>.</a:t>
            </a:r>
            <a:endParaRPr/>
          </a:p>
        </p:txBody>
      </p:sp>
    </p:spTree>
  </p:cSld>
  <p:clrMapOvr>
    <a:masterClrMapping/>
  </p:clrMapOvr>
  <p:transition spd="slow">
    <p:zoom/>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93"/>
        <p:cNvGrpSpPr/>
        <p:nvPr/>
      </p:nvGrpSpPr>
      <p:grpSpPr>
        <a:xfrm>
          <a:off x="0" y="0"/>
          <a:ext cx="0" cy="0"/>
          <a:chOff x="0" y="0"/>
          <a:chExt cx="0" cy="0"/>
        </a:xfrm>
      </p:grpSpPr>
      <p:pic>
        <p:nvPicPr>
          <p:cNvPr id="94" name="Google Shape;94;p3"/>
          <p:cNvPicPr preferRelativeResize="0"/>
          <p:nvPr/>
        </p:nvPicPr>
        <p:blipFill rotWithShape="1">
          <a:blip r:embed="rId3">
            <a:alphaModFix/>
          </a:blip>
          <a:srcRect l="1" t="74419" r="-829"/>
          <a:stretch/>
        </p:blipFill>
        <p:spPr>
          <a:xfrm>
            <a:off x="0" y="0"/>
            <a:ext cx="18458120" cy="10287000"/>
          </a:xfrm>
          <a:prstGeom prst="rect">
            <a:avLst/>
          </a:prstGeom>
          <a:noFill/>
          <a:ln>
            <a:noFill/>
          </a:ln>
        </p:spPr>
      </p:pic>
      <p:sp>
        <p:nvSpPr>
          <p:cNvPr id="95" name="Google Shape;95;p3"/>
          <p:cNvSpPr/>
          <p:nvPr/>
        </p:nvSpPr>
        <p:spPr>
          <a:xfrm>
            <a:off x="1763826" y="-63098"/>
            <a:ext cx="6605819" cy="9705401"/>
          </a:xfrm>
          <a:custGeom>
            <a:avLst/>
            <a:gdLst/>
            <a:ahLst/>
            <a:cxnLst/>
            <a:rect l="l" t="t" r="r" b="b"/>
            <a:pathLst>
              <a:path w="606628" h="891270" extrusionOk="0">
                <a:moveTo>
                  <a:pt x="606628" y="0"/>
                </a:moveTo>
                <a:lnTo>
                  <a:pt x="606628" y="776970"/>
                </a:lnTo>
                <a:lnTo>
                  <a:pt x="303314" y="891270"/>
                </a:lnTo>
                <a:lnTo>
                  <a:pt x="0" y="776970"/>
                </a:lnTo>
                <a:lnTo>
                  <a:pt x="0" y="0"/>
                </a:lnTo>
                <a:lnTo>
                  <a:pt x="606628" y="0"/>
                </a:lnTo>
                <a:close/>
              </a:path>
            </a:pathLst>
          </a:custGeom>
          <a:solidFill>
            <a:srgbClr val="B1C5D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
          <p:cNvSpPr txBox="1"/>
          <p:nvPr/>
        </p:nvSpPr>
        <p:spPr>
          <a:xfrm>
            <a:off x="1875761" y="3349733"/>
            <a:ext cx="6322207" cy="276998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7500"/>
              <a:buFont typeface="Arial"/>
              <a:buNone/>
            </a:pPr>
            <a:r>
              <a:rPr lang="en-US" sz="7500" b="0" i="0" u="none" strike="noStrike" cap="none">
                <a:solidFill>
                  <a:srgbClr val="002060"/>
                </a:solidFill>
                <a:latin typeface="Libre Baskerville"/>
                <a:ea typeface="Libre Baskerville"/>
                <a:cs typeface="Libre Baskerville"/>
                <a:sym typeface="Libre Baskerville"/>
              </a:rPr>
              <a:t>Table of </a:t>
            </a:r>
            <a:endParaRPr sz="1400" b="0" i="0" u="none" strike="noStrike" cap="none">
              <a:solidFill>
                <a:srgbClr val="002060"/>
              </a:solidFill>
              <a:latin typeface="Arial"/>
              <a:ea typeface="Arial"/>
              <a:cs typeface="Arial"/>
              <a:sym typeface="Arial"/>
            </a:endParaRPr>
          </a:p>
          <a:p>
            <a:pPr marL="0" marR="0" lvl="0" indent="0" algn="ctr" rtl="0">
              <a:lnSpc>
                <a:spcPct val="120000"/>
              </a:lnSpc>
              <a:spcBef>
                <a:spcPts val="0"/>
              </a:spcBef>
              <a:spcAft>
                <a:spcPts val="0"/>
              </a:spcAft>
              <a:buClr>
                <a:srgbClr val="000000"/>
              </a:buClr>
              <a:buSzPts val="7500"/>
              <a:buFont typeface="Arial"/>
              <a:buNone/>
            </a:pPr>
            <a:r>
              <a:rPr lang="en-US" sz="7500" b="0" i="0" u="none" strike="noStrike" cap="none">
                <a:solidFill>
                  <a:srgbClr val="002060"/>
                </a:solidFill>
                <a:latin typeface="Libre Baskerville"/>
                <a:ea typeface="Libre Baskerville"/>
                <a:cs typeface="Libre Baskerville"/>
                <a:sym typeface="Libre Baskerville"/>
              </a:rPr>
              <a:t>Contents</a:t>
            </a:r>
            <a:endParaRPr sz="1400" b="0" i="0" u="none" strike="noStrike" cap="none">
              <a:solidFill>
                <a:srgbClr val="002060"/>
              </a:solidFill>
              <a:latin typeface="Arial"/>
              <a:ea typeface="Arial"/>
              <a:cs typeface="Arial"/>
              <a:sym typeface="Arial"/>
            </a:endParaRPr>
          </a:p>
        </p:txBody>
      </p:sp>
      <p:cxnSp>
        <p:nvCxnSpPr>
          <p:cNvPr id="97" name="Google Shape;97;p3"/>
          <p:cNvCxnSpPr/>
          <p:nvPr/>
        </p:nvCxnSpPr>
        <p:spPr>
          <a:xfrm rot="-5400000" flipH="1">
            <a:off x="2749853" y="1054866"/>
            <a:ext cx="4536156" cy="44841"/>
          </a:xfrm>
          <a:prstGeom prst="straightConnector1">
            <a:avLst/>
          </a:prstGeom>
          <a:noFill/>
          <a:ln w="9525" cap="flat" cmpd="sng">
            <a:solidFill>
              <a:schemeClr val="dk1"/>
            </a:solidFill>
            <a:prstDash val="solid"/>
            <a:round/>
            <a:headEnd type="none" w="sm" len="sm"/>
            <a:tailEnd type="none" w="sm" len="sm"/>
          </a:ln>
        </p:spPr>
      </p:cxnSp>
      <p:grpSp>
        <p:nvGrpSpPr>
          <p:cNvPr id="98" name="Google Shape;98;p3"/>
          <p:cNvGrpSpPr/>
          <p:nvPr/>
        </p:nvGrpSpPr>
        <p:grpSpPr>
          <a:xfrm>
            <a:off x="9794447" y="6317673"/>
            <a:ext cx="1261480" cy="789708"/>
            <a:chOff x="0" y="-9525"/>
            <a:chExt cx="812800" cy="708025"/>
          </a:xfrm>
        </p:grpSpPr>
        <p:sp>
          <p:nvSpPr>
            <p:cNvPr id="99" name="Google Shape;99;p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00" name="Google Shape;100;p3"/>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2400"/>
                <a:buFont typeface="Arial"/>
                <a:buNone/>
              </a:pPr>
              <a:r>
                <a:rPr lang="en-US" sz="2400" b="0" i="0" u="none" strike="noStrike" cap="none">
                  <a:solidFill>
                    <a:schemeClr val="lt1"/>
                  </a:solidFill>
                  <a:latin typeface="Libre Franklin Light"/>
                  <a:ea typeface="Libre Franklin Light"/>
                  <a:cs typeface="Libre Franklin Light"/>
                  <a:sym typeface="Libre Franklin Light"/>
                </a:rPr>
                <a:t>07</a:t>
              </a:r>
              <a:r>
                <a:rPr lang="en-US" sz="2800" b="0" i="0" u="none" strike="noStrike" cap="none">
                  <a:solidFill>
                    <a:schemeClr val="lt1"/>
                  </a:solidFill>
                  <a:latin typeface="Arial"/>
                  <a:ea typeface="Arial"/>
                  <a:cs typeface="Arial"/>
                  <a:sym typeface="Arial"/>
                </a:rPr>
                <a:t>.</a:t>
              </a:r>
              <a:endParaRPr sz="2800" b="0" i="0" u="none" strike="noStrike" cap="none">
                <a:solidFill>
                  <a:schemeClr val="lt1"/>
                </a:solidFill>
                <a:latin typeface="Arial"/>
                <a:ea typeface="Arial"/>
                <a:cs typeface="Arial"/>
                <a:sym typeface="Arial"/>
              </a:endParaRPr>
            </a:p>
          </p:txBody>
        </p:sp>
      </p:grpSp>
      <p:sp>
        <p:nvSpPr>
          <p:cNvPr id="101" name="Google Shape;101;p3"/>
          <p:cNvSpPr txBox="1"/>
          <p:nvPr/>
        </p:nvSpPr>
        <p:spPr>
          <a:xfrm>
            <a:off x="10892660" y="8260518"/>
            <a:ext cx="6671875" cy="1323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lt1"/>
                </a:solidFill>
                <a:latin typeface="Sorts Mill Goudy"/>
                <a:ea typeface="Sorts Mill Goudy"/>
                <a:cs typeface="Sorts Mill Goudy"/>
                <a:sym typeface="Sorts Mill Goudy"/>
              </a:rPr>
              <a:t> Conclusion</a:t>
            </a:r>
            <a:endParaRPr sz="3200" b="0" i="0" u="none" strike="noStrike" cap="none">
              <a:solidFill>
                <a:schemeClr val="lt1"/>
              </a:solidFill>
              <a:latin typeface="Sorts Mill Goudy"/>
              <a:ea typeface="Sorts Mill Goudy"/>
              <a:cs typeface="Sorts Mill Goudy"/>
              <a:sym typeface="Sorts Mill Goudy"/>
            </a:endParaRPr>
          </a:p>
          <a:p>
            <a:pPr marL="0" marR="0" lvl="0" indent="0" algn="l" rtl="0">
              <a:lnSpc>
                <a:spcPct val="100000"/>
              </a:lnSpc>
              <a:spcBef>
                <a:spcPts val="0"/>
              </a:spcBef>
              <a:spcAft>
                <a:spcPts val="0"/>
              </a:spcAft>
              <a:buNone/>
            </a:pPr>
            <a:endParaRPr sz="3200" b="0" i="0" u="none" strike="noStrike" cap="none">
              <a:solidFill>
                <a:schemeClr val="lt1"/>
              </a:solidFill>
              <a:latin typeface="Sorts Mill Goudy"/>
              <a:ea typeface="Sorts Mill Goudy"/>
              <a:cs typeface="Sorts Mill Goudy"/>
              <a:sym typeface="Sorts Mill Goudy"/>
            </a:endParaRPr>
          </a:p>
        </p:txBody>
      </p:sp>
      <p:grpSp>
        <p:nvGrpSpPr>
          <p:cNvPr id="102" name="Google Shape;102;p3"/>
          <p:cNvGrpSpPr/>
          <p:nvPr/>
        </p:nvGrpSpPr>
        <p:grpSpPr>
          <a:xfrm>
            <a:off x="9759811" y="5223163"/>
            <a:ext cx="1254554" cy="886692"/>
            <a:chOff x="13847" y="-301970"/>
            <a:chExt cx="812800" cy="708026"/>
          </a:xfrm>
        </p:grpSpPr>
        <p:sp>
          <p:nvSpPr>
            <p:cNvPr id="103" name="Google Shape;103;p3"/>
            <p:cNvSpPr/>
            <p:nvPr/>
          </p:nvSpPr>
          <p:spPr>
            <a:xfrm>
              <a:off x="13847" y="-292444"/>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04" name="Google Shape;104;p3"/>
            <p:cNvSpPr txBox="1"/>
            <p:nvPr/>
          </p:nvSpPr>
          <p:spPr>
            <a:xfrm>
              <a:off x="128147" y="-301970"/>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2400"/>
                <a:buFont typeface="Arial"/>
                <a:buNone/>
              </a:pPr>
              <a:r>
                <a:rPr lang="en-US" sz="2400" b="0" i="0" u="none" strike="noStrike" cap="none">
                  <a:solidFill>
                    <a:schemeClr val="lt1"/>
                  </a:solidFill>
                  <a:latin typeface="Libre Franklin Light"/>
                  <a:ea typeface="Libre Franklin Light"/>
                  <a:cs typeface="Libre Franklin Light"/>
                  <a:sym typeface="Libre Franklin Light"/>
                </a:rPr>
                <a:t>06</a:t>
              </a:r>
              <a:r>
                <a:rPr lang="en-US" sz="2800" b="0" i="0" u="none" strike="noStrike" cap="none">
                  <a:solidFill>
                    <a:schemeClr val="lt1"/>
                  </a:solidFill>
                  <a:latin typeface="Arial"/>
                  <a:ea typeface="Arial"/>
                  <a:cs typeface="Arial"/>
                  <a:sym typeface="Arial"/>
                </a:rPr>
                <a:t>.</a:t>
              </a:r>
              <a:endParaRPr sz="2800" b="0" i="0" u="none" strike="noStrike" cap="none">
                <a:solidFill>
                  <a:schemeClr val="lt1"/>
                </a:solidFill>
                <a:latin typeface="Arial"/>
                <a:ea typeface="Arial"/>
                <a:cs typeface="Arial"/>
                <a:sym typeface="Arial"/>
              </a:endParaRPr>
            </a:p>
          </p:txBody>
        </p:sp>
      </p:grpSp>
      <p:sp>
        <p:nvSpPr>
          <p:cNvPr id="105" name="Google Shape;105;p3"/>
          <p:cNvSpPr txBox="1"/>
          <p:nvPr/>
        </p:nvSpPr>
        <p:spPr>
          <a:xfrm>
            <a:off x="10874242" y="6255316"/>
            <a:ext cx="6671875" cy="1323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lt1"/>
                </a:solidFill>
                <a:latin typeface="Sorts Mill Goudy"/>
                <a:ea typeface="Sorts Mill Goudy"/>
                <a:cs typeface="Sorts Mill Goudy"/>
                <a:sym typeface="Sorts Mill Goudy"/>
              </a:rPr>
              <a:t> Methodology</a:t>
            </a:r>
            <a:endParaRPr sz="3200" b="0" i="0" u="none" strike="noStrike" cap="none">
              <a:solidFill>
                <a:schemeClr val="lt1"/>
              </a:solidFill>
              <a:latin typeface="Sorts Mill Goudy"/>
              <a:ea typeface="Sorts Mill Goudy"/>
              <a:cs typeface="Sorts Mill Goudy"/>
              <a:sym typeface="Sorts Mill Goudy"/>
            </a:endParaRPr>
          </a:p>
          <a:p>
            <a:pPr marL="0" marR="0" lvl="0" indent="0" algn="l" rtl="0">
              <a:lnSpc>
                <a:spcPct val="100000"/>
              </a:lnSpc>
              <a:spcBef>
                <a:spcPts val="0"/>
              </a:spcBef>
              <a:spcAft>
                <a:spcPts val="0"/>
              </a:spcAft>
              <a:buNone/>
            </a:pPr>
            <a:endParaRPr sz="3200" b="0" i="0" u="none" strike="noStrike" cap="none">
              <a:solidFill>
                <a:schemeClr val="lt1"/>
              </a:solidFill>
              <a:latin typeface="Sorts Mill Goudy"/>
              <a:ea typeface="Sorts Mill Goudy"/>
              <a:cs typeface="Sorts Mill Goudy"/>
              <a:sym typeface="Sorts Mill Goudy"/>
            </a:endParaRPr>
          </a:p>
        </p:txBody>
      </p:sp>
      <p:grpSp>
        <p:nvGrpSpPr>
          <p:cNvPr id="106" name="Google Shape;106;p3"/>
          <p:cNvGrpSpPr/>
          <p:nvPr/>
        </p:nvGrpSpPr>
        <p:grpSpPr>
          <a:xfrm>
            <a:off x="9745958" y="4190999"/>
            <a:ext cx="1206060" cy="879764"/>
            <a:chOff x="0" y="-9525"/>
            <a:chExt cx="812800" cy="708025"/>
          </a:xfrm>
        </p:grpSpPr>
        <p:sp>
          <p:nvSpPr>
            <p:cNvPr id="107" name="Google Shape;107;p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08" name="Google Shape;108;p3"/>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2400"/>
                <a:buFont typeface="Arial"/>
                <a:buNone/>
              </a:pPr>
              <a:r>
                <a:rPr lang="en-US" sz="2400" b="0" i="0" u="none" strike="noStrike" cap="none">
                  <a:solidFill>
                    <a:schemeClr val="lt1"/>
                  </a:solidFill>
                  <a:latin typeface="Libre Franklin Light"/>
                  <a:ea typeface="Libre Franklin Light"/>
                  <a:cs typeface="Libre Franklin Light"/>
                  <a:sym typeface="Libre Franklin Light"/>
                </a:rPr>
                <a:t>05</a:t>
              </a:r>
              <a:r>
                <a:rPr lang="en-US" sz="2800" b="0" i="0" u="none" strike="noStrike" cap="none">
                  <a:solidFill>
                    <a:schemeClr val="lt1"/>
                  </a:solidFill>
                  <a:latin typeface="Arial"/>
                  <a:ea typeface="Arial"/>
                  <a:cs typeface="Arial"/>
                  <a:sym typeface="Arial"/>
                </a:rPr>
                <a:t>.</a:t>
              </a:r>
              <a:endParaRPr sz="2800" b="0" i="0" u="none" strike="noStrike" cap="none">
                <a:solidFill>
                  <a:schemeClr val="lt1"/>
                </a:solidFill>
                <a:latin typeface="Arial"/>
                <a:ea typeface="Arial"/>
                <a:cs typeface="Arial"/>
                <a:sym typeface="Arial"/>
              </a:endParaRPr>
            </a:p>
          </p:txBody>
        </p:sp>
      </p:grpSp>
      <p:sp>
        <p:nvSpPr>
          <p:cNvPr id="109" name="Google Shape;109;p3"/>
          <p:cNvSpPr txBox="1"/>
          <p:nvPr/>
        </p:nvSpPr>
        <p:spPr>
          <a:xfrm>
            <a:off x="10860387" y="5216225"/>
            <a:ext cx="66720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lt1"/>
                </a:solidFill>
                <a:latin typeface="Sorts Mill Goudy"/>
                <a:ea typeface="Sorts Mill Goudy"/>
                <a:cs typeface="Sorts Mill Goudy"/>
                <a:sym typeface="Sorts Mill Goudy"/>
              </a:rPr>
              <a:t> Literature Survey</a:t>
            </a:r>
            <a:endParaRPr sz="3200" b="0" i="0" u="none" strike="noStrike" cap="none">
              <a:solidFill>
                <a:schemeClr val="lt1"/>
              </a:solidFill>
              <a:latin typeface="Sorts Mill Goudy"/>
              <a:ea typeface="Sorts Mill Goudy"/>
              <a:cs typeface="Sorts Mill Goudy"/>
              <a:sym typeface="Sorts Mill Goudy"/>
            </a:endParaRPr>
          </a:p>
        </p:txBody>
      </p:sp>
      <p:grpSp>
        <p:nvGrpSpPr>
          <p:cNvPr id="110" name="Google Shape;110;p3"/>
          <p:cNvGrpSpPr/>
          <p:nvPr/>
        </p:nvGrpSpPr>
        <p:grpSpPr>
          <a:xfrm>
            <a:off x="9690541" y="3179619"/>
            <a:ext cx="1199131" cy="768926"/>
            <a:chOff x="0" y="-9525"/>
            <a:chExt cx="812800" cy="708025"/>
          </a:xfrm>
        </p:grpSpPr>
        <p:sp>
          <p:nvSpPr>
            <p:cNvPr id="111" name="Google Shape;111;p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12" name="Google Shape;112;p3"/>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2400"/>
                <a:buFont typeface="Arial"/>
                <a:buNone/>
              </a:pPr>
              <a:r>
                <a:rPr lang="en-US" sz="2400" b="0" i="0" u="none" strike="noStrike" cap="none">
                  <a:solidFill>
                    <a:schemeClr val="lt1"/>
                  </a:solidFill>
                  <a:latin typeface="Libre Franklin Light"/>
                  <a:ea typeface="Libre Franklin Light"/>
                  <a:cs typeface="Libre Franklin Light"/>
                  <a:sym typeface="Libre Franklin Light"/>
                </a:rPr>
                <a:t>04</a:t>
              </a:r>
              <a:r>
                <a:rPr lang="en-US" sz="2800" b="0" i="0" u="none" strike="noStrike" cap="none">
                  <a:solidFill>
                    <a:schemeClr val="lt1"/>
                  </a:solidFill>
                  <a:latin typeface="Arial"/>
                  <a:ea typeface="Arial"/>
                  <a:cs typeface="Arial"/>
                  <a:sym typeface="Arial"/>
                </a:rPr>
                <a:t>.</a:t>
              </a:r>
              <a:endParaRPr sz="2800" b="0" i="0" u="none" strike="noStrike" cap="none">
                <a:solidFill>
                  <a:schemeClr val="lt1"/>
                </a:solidFill>
                <a:latin typeface="Arial"/>
                <a:ea typeface="Arial"/>
                <a:cs typeface="Arial"/>
                <a:sym typeface="Arial"/>
              </a:endParaRPr>
            </a:p>
          </p:txBody>
        </p:sp>
      </p:grpSp>
      <p:sp>
        <p:nvSpPr>
          <p:cNvPr id="113" name="Google Shape;113;p3"/>
          <p:cNvSpPr txBox="1"/>
          <p:nvPr/>
        </p:nvSpPr>
        <p:spPr>
          <a:xfrm>
            <a:off x="10867314" y="4197917"/>
            <a:ext cx="6672000" cy="1323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lt1"/>
                </a:solidFill>
                <a:latin typeface="Sorts Mill Goudy"/>
                <a:ea typeface="Sorts Mill Goudy"/>
                <a:cs typeface="Sorts Mill Goudy"/>
                <a:sym typeface="Sorts Mill Goudy"/>
              </a:rPr>
              <a:t> Requirements</a:t>
            </a:r>
            <a:endParaRPr sz="3200" b="0" i="0" u="none" strike="noStrike" cap="none">
              <a:solidFill>
                <a:schemeClr val="lt1"/>
              </a:solidFill>
              <a:latin typeface="Sorts Mill Goudy"/>
              <a:ea typeface="Sorts Mill Goudy"/>
              <a:cs typeface="Sorts Mill Goudy"/>
              <a:sym typeface="Sorts Mill Goudy"/>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Sorts Mill Goudy"/>
              <a:ea typeface="Sorts Mill Goudy"/>
              <a:cs typeface="Sorts Mill Goudy"/>
              <a:sym typeface="Sorts Mill Goudy"/>
            </a:endParaRPr>
          </a:p>
        </p:txBody>
      </p:sp>
      <p:grpSp>
        <p:nvGrpSpPr>
          <p:cNvPr id="114" name="Google Shape;114;p3"/>
          <p:cNvGrpSpPr/>
          <p:nvPr/>
        </p:nvGrpSpPr>
        <p:grpSpPr>
          <a:xfrm>
            <a:off x="9676686" y="2147455"/>
            <a:ext cx="1192206" cy="803563"/>
            <a:chOff x="0" y="-9525"/>
            <a:chExt cx="812800" cy="708025"/>
          </a:xfrm>
        </p:grpSpPr>
        <p:sp>
          <p:nvSpPr>
            <p:cNvPr id="115" name="Google Shape;115;p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16" name="Google Shape;116;p3"/>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2400"/>
                <a:buFont typeface="Arial"/>
                <a:buNone/>
              </a:pPr>
              <a:r>
                <a:rPr lang="en-US" sz="2400" b="0" i="0" u="none" strike="noStrike" cap="none">
                  <a:solidFill>
                    <a:schemeClr val="lt1"/>
                  </a:solidFill>
                  <a:latin typeface="Libre Franklin Light"/>
                  <a:ea typeface="Libre Franklin Light"/>
                  <a:cs typeface="Libre Franklin Light"/>
                  <a:sym typeface="Libre Franklin Light"/>
                </a:rPr>
                <a:t>03</a:t>
              </a:r>
              <a:r>
                <a:rPr lang="en-US" sz="2800" b="0" i="0" u="none" strike="noStrike" cap="none">
                  <a:solidFill>
                    <a:schemeClr val="lt1"/>
                  </a:solidFill>
                  <a:latin typeface="Arial"/>
                  <a:ea typeface="Arial"/>
                  <a:cs typeface="Arial"/>
                  <a:sym typeface="Arial"/>
                </a:rPr>
                <a:t>.</a:t>
              </a:r>
              <a:endParaRPr sz="2800" b="0" i="0" u="none" strike="noStrike" cap="none">
                <a:solidFill>
                  <a:schemeClr val="lt1"/>
                </a:solidFill>
                <a:latin typeface="Arial"/>
                <a:ea typeface="Arial"/>
                <a:cs typeface="Arial"/>
                <a:sym typeface="Arial"/>
              </a:endParaRPr>
            </a:p>
          </p:txBody>
        </p:sp>
      </p:grpSp>
      <p:sp>
        <p:nvSpPr>
          <p:cNvPr id="117" name="Google Shape;117;p3"/>
          <p:cNvSpPr txBox="1"/>
          <p:nvPr/>
        </p:nvSpPr>
        <p:spPr>
          <a:xfrm>
            <a:off x="10832678" y="3117265"/>
            <a:ext cx="667187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lt1"/>
                </a:solidFill>
                <a:latin typeface="Sorts Mill Goudy"/>
                <a:ea typeface="Sorts Mill Goudy"/>
                <a:cs typeface="Sorts Mill Goudy"/>
                <a:sym typeface="Sorts Mill Goudy"/>
              </a:rPr>
              <a:t> Proposed System</a:t>
            </a:r>
            <a:endParaRPr sz="3200" b="0" i="0" u="none" strike="noStrike" cap="none">
              <a:solidFill>
                <a:schemeClr val="lt1"/>
              </a:solidFill>
              <a:latin typeface="Sorts Mill Goudy"/>
              <a:ea typeface="Sorts Mill Goudy"/>
              <a:cs typeface="Sorts Mill Goudy"/>
              <a:sym typeface="Sorts Mill Goudy"/>
            </a:endParaRPr>
          </a:p>
        </p:txBody>
      </p:sp>
      <p:grpSp>
        <p:nvGrpSpPr>
          <p:cNvPr id="118" name="Google Shape;118;p3"/>
          <p:cNvGrpSpPr/>
          <p:nvPr/>
        </p:nvGrpSpPr>
        <p:grpSpPr>
          <a:xfrm>
            <a:off x="9642048" y="1073729"/>
            <a:ext cx="1226843" cy="817416"/>
            <a:chOff x="0" y="-9525"/>
            <a:chExt cx="812800" cy="708025"/>
          </a:xfrm>
        </p:grpSpPr>
        <p:sp>
          <p:nvSpPr>
            <p:cNvPr id="119" name="Google Shape;119;p3"/>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20" name="Google Shape;120;p3"/>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2400"/>
                <a:buFont typeface="Arial"/>
                <a:buNone/>
              </a:pPr>
              <a:r>
                <a:rPr lang="en-US" sz="2400" b="0" i="0" u="none" strike="noStrike" cap="none">
                  <a:solidFill>
                    <a:schemeClr val="lt1"/>
                  </a:solidFill>
                  <a:latin typeface="Libre Franklin Light"/>
                  <a:ea typeface="Libre Franklin Light"/>
                  <a:cs typeface="Libre Franklin Light"/>
                  <a:sym typeface="Libre Franklin Light"/>
                </a:rPr>
                <a:t>02</a:t>
              </a:r>
              <a:r>
                <a:rPr lang="en-US" sz="2800" b="0" i="0" u="none" strike="noStrike" cap="none">
                  <a:solidFill>
                    <a:schemeClr val="lt1"/>
                  </a:solidFill>
                  <a:latin typeface="Arial"/>
                  <a:ea typeface="Arial"/>
                  <a:cs typeface="Arial"/>
                  <a:sym typeface="Arial"/>
                </a:rPr>
                <a:t>.</a:t>
              </a:r>
              <a:endParaRPr sz="2800" b="0" i="0" u="none" strike="noStrike" cap="none">
                <a:solidFill>
                  <a:schemeClr val="lt1"/>
                </a:solidFill>
                <a:latin typeface="Arial"/>
                <a:ea typeface="Arial"/>
                <a:cs typeface="Arial"/>
                <a:sym typeface="Arial"/>
              </a:endParaRPr>
            </a:p>
          </p:txBody>
        </p:sp>
      </p:grpSp>
      <p:sp>
        <p:nvSpPr>
          <p:cNvPr id="121" name="Google Shape;121;p3"/>
          <p:cNvSpPr txBox="1"/>
          <p:nvPr/>
        </p:nvSpPr>
        <p:spPr>
          <a:xfrm>
            <a:off x="10881169" y="1039063"/>
            <a:ext cx="66720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lt1"/>
                </a:solidFill>
                <a:latin typeface="Sorts Mill Goudy"/>
                <a:ea typeface="Sorts Mill Goudy"/>
                <a:cs typeface="Sorts Mill Goudy"/>
                <a:sym typeface="Sorts Mill Goudy"/>
              </a:rPr>
              <a:t>Introduction </a:t>
            </a:r>
            <a:endParaRPr sz="4800" b="0" i="0" u="none" strike="noStrike" cap="none">
              <a:solidFill>
                <a:schemeClr val="lt1"/>
              </a:solidFill>
              <a:latin typeface="Sorts Mill Goudy"/>
              <a:ea typeface="Sorts Mill Goudy"/>
              <a:cs typeface="Sorts Mill Goudy"/>
              <a:sym typeface="Sorts Mill Goudy"/>
            </a:endParaRPr>
          </a:p>
        </p:txBody>
      </p:sp>
      <p:grpSp>
        <p:nvGrpSpPr>
          <p:cNvPr id="122" name="Google Shape;122;p3"/>
          <p:cNvGrpSpPr/>
          <p:nvPr/>
        </p:nvGrpSpPr>
        <p:grpSpPr>
          <a:xfrm>
            <a:off x="9642763" y="0"/>
            <a:ext cx="1122219" cy="976745"/>
            <a:chOff x="0" y="-9525"/>
            <a:chExt cx="812800" cy="708025"/>
          </a:xfrm>
        </p:grpSpPr>
        <p:sp>
          <p:nvSpPr>
            <p:cNvPr id="123" name="Google Shape;123;p3"/>
            <p:cNvSpPr/>
            <p:nvPr/>
          </p:nvSpPr>
          <p:spPr>
            <a:xfrm>
              <a:off x="0" y="82826"/>
              <a:ext cx="812800" cy="517971"/>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24" name="Google Shape;124;p3"/>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2400"/>
                <a:buFont typeface="Arial"/>
                <a:buNone/>
              </a:pPr>
              <a:r>
                <a:rPr lang="en-US" sz="2400" b="0" i="0" u="none" strike="noStrike" cap="none">
                  <a:solidFill>
                    <a:schemeClr val="lt1"/>
                  </a:solidFill>
                  <a:latin typeface="Libre Franklin Light"/>
                  <a:ea typeface="Libre Franklin Light"/>
                  <a:cs typeface="Libre Franklin Light"/>
                  <a:sym typeface="Libre Franklin Light"/>
                </a:rPr>
                <a:t>01</a:t>
              </a:r>
              <a:r>
                <a:rPr lang="en-US" sz="2800" b="0" i="0" u="none" strike="noStrike" cap="none">
                  <a:solidFill>
                    <a:schemeClr val="lt1"/>
                  </a:solidFill>
                  <a:latin typeface="Arial"/>
                  <a:ea typeface="Arial"/>
                  <a:cs typeface="Arial"/>
                  <a:sym typeface="Arial"/>
                </a:rPr>
                <a:t>.</a:t>
              </a:r>
              <a:endParaRPr sz="2800" b="0" i="0" u="none" strike="noStrike" cap="none">
                <a:solidFill>
                  <a:schemeClr val="lt1"/>
                </a:solidFill>
                <a:latin typeface="Arial"/>
                <a:ea typeface="Arial"/>
                <a:cs typeface="Arial"/>
                <a:sym typeface="Arial"/>
              </a:endParaRPr>
            </a:p>
          </p:txBody>
        </p:sp>
      </p:grpSp>
      <p:sp>
        <p:nvSpPr>
          <p:cNvPr id="125" name="Google Shape;125;p3"/>
          <p:cNvSpPr txBox="1"/>
          <p:nvPr/>
        </p:nvSpPr>
        <p:spPr>
          <a:xfrm>
            <a:off x="10950441" y="48465"/>
            <a:ext cx="667187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0" i="0" u="none" strike="noStrike" cap="none">
                <a:solidFill>
                  <a:schemeClr val="lt1"/>
                </a:solidFill>
                <a:latin typeface="Sorts Mill Goudy"/>
                <a:ea typeface="Sorts Mill Goudy"/>
                <a:cs typeface="Sorts Mill Goudy"/>
                <a:sym typeface="Sorts Mill Goudy"/>
              </a:rPr>
              <a:t>Abstract</a:t>
            </a:r>
            <a:endParaRPr sz="3200" b="0" i="0" u="none" strike="noStrike" cap="none">
              <a:solidFill>
                <a:schemeClr val="lt1"/>
              </a:solidFill>
              <a:latin typeface="Sorts Mill Goudy"/>
              <a:ea typeface="Sorts Mill Goudy"/>
              <a:cs typeface="Sorts Mill Goudy"/>
              <a:sym typeface="Sorts Mill Goudy"/>
            </a:endParaRPr>
          </a:p>
        </p:txBody>
      </p:sp>
      <p:sp>
        <p:nvSpPr>
          <p:cNvPr id="126" name="Google Shape;126;p3"/>
          <p:cNvSpPr txBox="1"/>
          <p:nvPr/>
        </p:nvSpPr>
        <p:spPr>
          <a:xfrm>
            <a:off x="10985078" y="2057393"/>
            <a:ext cx="6471649"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lt1"/>
                </a:solidFill>
                <a:latin typeface="Sorts Mill Goudy"/>
                <a:ea typeface="Sorts Mill Goudy"/>
                <a:cs typeface="Sorts Mill Goudy"/>
                <a:sym typeface="Sorts Mill Goudy"/>
              </a:rPr>
              <a:t>Existing System</a:t>
            </a:r>
            <a:endParaRPr sz="3200" b="0" i="0" u="none" strike="noStrike" cap="none">
              <a:solidFill>
                <a:schemeClr val="lt1"/>
              </a:solidFill>
              <a:latin typeface="Sorts Mill Goudy"/>
              <a:ea typeface="Sorts Mill Goudy"/>
              <a:cs typeface="Sorts Mill Goudy"/>
              <a:sym typeface="Sorts Mill Goudy"/>
            </a:endParaRPr>
          </a:p>
        </p:txBody>
      </p:sp>
      <p:grpSp>
        <p:nvGrpSpPr>
          <p:cNvPr id="127" name="Google Shape;127;p3"/>
          <p:cNvGrpSpPr/>
          <p:nvPr/>
        </p:nvGrpSpPr>
        <p:grpSpPr>
          <a:xfrm>
            <a:off x="9829800" y="7280562"/>
            <a:ext cx="1184564" cy="865911"/>
            <a:chOff x="-133372" y="-9525"/>
            <a:chExt cx="858478" cy="708025"/>
          </a:xfrm>
        </p:grpSpPr>
        <p:sp>
          <p:nvSpPr>
            <p:cNvPr id="128" name="Google Shape;128;p3"/>
            <p:cNvSpPr/>
            <p:nvPr/>
          </p:nvSpPr>
          <p:spPr>
            <a:xfrm>
              <a:off x="-133372" y="0"/>
              <a:ext cx="858478"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29" name="Google Shape;129;p3"/>
            <p:cNvSpPr txBox="1"/>
            <p:nvPr/>
          </p:nvSpPr>
          <p:spPr>
            <a:xfrm>
              <a:off x="17376"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2400"/>
                <a:buFont typeface="Arial"/>
                <a:buNone/>
              </a:pPr>
              <a:r>
                <a:rPr lang="en-US" sz="2400" b="0" i="0" u="none" strike="noStrike" cap="none">
                  <a:solidFill>
                    <a:schemeClr val="lt1"/>
                  </a:solidFill>
                  <a:latin typeface="Libre Franklin Light"/>
                  <a:ea typeface="Libre Franklin Light"/>
                  <a:cs typeface="Libre Franklin Light"/>
                  <a:sym typeface="Libre Franklin Light"/>
                </a:rPr>
                <a:t>08</a:t>
              </a:r>
              <a:r>
                <a:rPr lang="en-US" sz="2800" b="0" i="0" u="none" strike="noStrike" cap="none">
                  <a:solidFill>
                    <a:schemeClr val="lt1"/>
                  </a:solidFill>
                  <a:latin typeface="Arial"/>
                  <a:ea typeface="Arial"/>
                  <a:cs typeface="Arial"/>
                  <a:sym typeface="Arial"/>
                </a:rPr>
                <a:t>.</a:t>
              </a:r>
              <a:endParaRPr sz="2800" b="0" i="0" u="none" strike="noStrike" cap="none">
                <a:solidFill>
                  <a:schemeClr val="lt1"/>
                </a:solidFill>
                <a:latin typeface="Arial"/>
                <a:ea typeface="Arial"/>
                <a:cs typeface="Arial"/>
                <a:sym typeface="Arial"/>
              </a:endParaRPr>
            </a:p>
          </p:txBody>
        </p:sp>
      </p:grpSp>
      <p:grpSp>
        <p:nvGrpSpPr>
          <p:cNvPr id="130" name="Google Shape;130;p3"/>
          <p:cNvGrpSpPr/>
          <p:nvPr/>
        </p:nvGrpSpPr>
        <p:grpSpPr>
          <a:xfrm>
            <a:off x="9857509" y="8291947"/>
            <a:ext cx="1092990" cy="829751"/>
            <a:chOff x="-133372" y="-9525"/>
            <a:chExt cx="858478" cy="708025"/>
          </a:xfrm>
        </p:grpSpPr>
        <p:sp>
          <p:nvSpPr>
            <p:cNvPr id="131" name="Google Shape;131;p3"/>
            <p:cNvSpPr/>
            <p:nvPr/>
          </p:nvSpPr>
          <p:spPr>
            <a:xfrm>
              <a:off x="-133372" y="0"/>
              <a:ext cx="858478"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32" name="Google Shape;132;p3"/>
            <p:cNvSpPr txBox="1"/>
            <p:nvPr/>
          </p:nvSpPr>
          <p:spPr>
            <a:xfrm>
              <a:off x="17376"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2400"/>
                <a:buFont typeface="Arial"/>
                <a:buNone/>
              </a:pPr>
              <a:r>
                <a:rPr lang="en-US" sz="2400" b="0" i="0" u="none" strike="noStrike" cap="none">
                  <a:solidFill>
                    <a:schemeClr val="lt1"/>
                  </a:solidFill>
                  <a:latin typeface="Libre Franklin Light"/>
                  <a:ea typeface="Libre Franklin Light"/>
                  <a:cs typeface="Libre Franklin Light"/>
                  <a:sym typeface="Libre Franklin Light"/>
                </a:rPr>
                <a:t>09</a:t>
              </a:r>
              <a:r>
                <a:rPr lang="en-US" sz="2800" b="0" i="0" u="none" strike="noStrike" cap="none">
                  <a:solidFill>
                    <a:schemeClr val="lt1"/>
                  </a:solidFill>
                  <a:latin typeface="Arial"/>
                  <a:ea typeface="Arial"/>
                  <a:cs typeface="Arial"/>
                  <a:sym typeface="Arial"/>
                </a:rPr>
                <a:t>.</a:t>
              </a:r>
              <a:endParaRPr sz="2800" b="0" i="0" u="none" strike="noStrike" cap="none">
                <a:solidFill>
                  <a:schemeClr val="lt1"/>
                </a:solidFill>
                <a:latin typeface="Arial"/>
                <a:ea typeface="Arial"/>
                <a:cs typeface="Arial"/>
                <a:sym typeface="Arial"/>
              </a:endParaRPr>
            </a:p>
          </p:txBody>
        </p:sp>
      </p:grpSp>
      <p:sp>
        <p:nvSpPr>
          <p:cNvPr id="133" name="Google Shape;133;p3"/>
          <p:cNvSpPr txBox="1"/>
          <p:nvPr/>
        </p:nvSpPr>
        <p:spPr>
          <a:xfrm>
            <a:off x="11067362" y="9123217"/>
            <a:ext cx="667187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lt1"/>
                </a:solidFill>
                <a:latin typeface="Sorts Mill Goudy"/>
                <a:ea typeface="Sorts Mill Goudy"/>
                <a:cs typeface="Sorts Mill Goudy"/>
                <a:sym typeface="Sorts Mill Goudy"/>
              </a:rPr>
              <a:t>Reference</a:t>
            </a:r>
            <a:endParaRPr sz="3200" b="0" i="0" u="none" strike="noStrike" cap="none">
              <a:solidFill>
                <a:schemeClr val="lt1"/>
              </a:solidFill>
              <a:latin typeface="Sorts Mill Goudy"/>
              <a:ea typeface="Sorts Mill Goudy"/>
              <a:cs typeface="Sorts Mill Goudy"/>
              <a:sym typeface="Sorts Mill Goudy"/>
            </a:endParaRPr>
          </a:p>
        </p:txBody>
      </p:sp>
      <p:grpSp>
        <p:nvGrpSpPr>
          <p:cNvPr id="134" name="Google Shape;134;p3"/>
          <p:cNvGrpSpPr/>
          <p:nvPr/>
        </p:nvGrpSpPr>
        <p:grpSpPr>
          <a:xfrm>
            <a:off x="9853792" y="9189620"/>
            <a:ext cx="1092990" cy="829751"/>
            <a:chOff x="-133372" y="-9525"/>
            <a:chExt cx="858478" cy="708025"/>
          </a:xfrm>
        </p:grpSpPr>
        <p:sp>
          <p:nvSpPr>
            <p:cNvPr id="135" name="Google Shape;135;p3"/>
            <p:cNvSpPr/>
            <p:nvPr/>
          </p:nvSpPr>
          <p:spPr>
            <a:xfrm>
              <a:off x="-133372" y="0"/>
              <a:ext cx="858478"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36" name="Google Shape;136;p3"/>
            <p:cNvSpPr txBox="1"/>
            <p:nvPr/>
          </p:nvSpPr>
          <p:spPr>
            <a:xfrm>
              <a:off x="17376" y="-9525"/>
              <a:ext cx="5842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Clr>
                  <a:srgbClr val="000000"/>
                </a:buClr>
                <a:buSzPts val="2400"/>
                <a:buFont typeface="Arial"/>
                <a:buNone/>
              </a:pPr>
              <a:r>
                <a:rPr lang="en-US" sz="2400" b="0" i="0" u="none" strike="noStrike" cap="none">
                  <a:solidFill>
                    <a:schemeClr val="lt1"/>
                  </a:solidFill>
                  <a:latin typeface="Libre Franklin Light"/>
                  <a:ea typeface="Libre Franklin Light"/>
                  <a:cs typeface="Libre Franklin Light"/>
                  <a:sym typeface="Libre Franklin Light"/>
                </a:rPr>
                <a:t>10.</a:t>
              </a:r>
              <a:endParaRPr sz="2800" b="0" i="0" u="none" strike="noStrike" cap="none">
                <a:solidFill>
                  <a:schemeClr val="lt1"/>
                </a:solidFill>
                <a:latin typeface="Arial"/>
                <a:ea typeface="Arial"/>
                <a:cs typeface="Arial"/>
                <a:sym typeface="Arial"/>
              </a:endParaRPr>
            </a:p>
          </p:txBody>
        </p:sp>
      </p:grpSp>
      <p:sp>
        <p:nvSpPr>
          <p:cNvPr id="137" name="Google Shape;137;p3"/>
          <p:cNvSpPr txBox="1"/>
          <p:nvPr/>
        </p:nvSpPr>
        <p:spPr>
          <a:xfrm>
            <a:off x="10928194" y="7275493"/>
            <a:ext cx="7002900" cy="10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lt1"/>
                </a:solidFill>
                <a:latin typeface="Sorts Mill Goudy"/>
                <a:ea typeface="Sorts Mill Goudy"/>
                <a:cs typeface="Sorts Mill Goudy"/>
                <a:sym typeface="Sorts Mill Goudy"/>
              </a:rPr>
              <a:t> Result</a:t>
            </a:r>
            <a:endParaRPr sz="3200" b="0" i="0" u="none" strike="noStrike" cap="none">
              <a:solidFill>
                <a:schemeClr val="lt1"/>
              </a:solidFill>
              <a:latin typeface="Sorts Mill Goudy"/>
              <a:ea typeface="Sorts Mill Goudy"/>
              <a:cs typeface="Sorts Mill Goudy"/>
              <a:sym typeface="Sorts Mill Goudy"/>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par>
                                <p:cTn id="8" presetID="10" presetClass="entr" presetSubtype="0" fill="hold"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500"/>
                                        <p:tgtEl>
                                          <p:spTgt spid="101"/>
                                        </p:tgtEl>
                                      </p:cBhvr>
                                    </p:animEffect>
                                  </p:childTnLst>
                                </p:cTn>
                              </p:par>
                              <p:par>
                                <p:cTn id="17" presetID="10" presetClass="entr" presetSubtype="0" fill="hold"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fade">
                                      <p:cBhvr>
                                        <p:cTn id="19" dur="500"/>
                                        <p:tgtEl>
                                          <p:spTgt spid="102"/>
                                        </p:tgtEl>
                                      </p:cBhvr>
                                    </p:animEffect>
                                  </p:childTnLst>
                                </p:cTn>
                              </p:par>
                              <p:par>
                                <p:cTn id="20" presetID="10" presetClass="entr" presetSubtype="0" fill="hold"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par>
                                <p:cTn id="23" presetID="10" presetClass="entr" presetSubtype="0" fill="hold" nodeType="with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500"/>
                                        <p:tgtEl>
                                          <p:spTgt spid="106"/>
                                        </p:tgtEl>
                                      </p:cBhvr>
                                    </p:animEffect>
                                  </p:childTnLst>
                                </p:cTn>
                              </p:par>
                              <p:par>
                                <p:cTn id="26" presetID="10" presetClass="entr" presetSubtype="0" fill="hold" nodeType="withEffect">
                                  <p:stCondLst>
                                    <p:cond delay="0"/>
                                  </p:stCondLst>
                                  <p:childTnLst>
                                    <p:set>
                                      <p:cBhvr>
                                        <p:cTn id="27" dur="1" fill="hold">
                                          <p:stCondLst>
                                            <p:cond delay="0"/>
                                          </p:stCondLst>
                                        </p:cTn>
                                        <p:tgtEl>
                                          <p:spTgt spid="109"/>
                                        </p:tgtEl>
                                        <p:attrNameLst>
                                          <p:attrName>style.visibility</p:attrName>
                                        </p:attrNameLst>
                                      </p:cBhvr>
                                      <p:to>
                                        <p:strVal val="visible"/>
                                      </p:to>
                                    </p:set>
                                    <p:animEffect transition="in" filter="fade">
                                      <p:cBhvr>
                                        <p:cTn id="28" dur="500"/>
                                        <p:tgtEl>
                                          <p:spTgt spid="109"/>
                                        </p:tgtEl>
                                      </p:cBhvr>
                                    </p:animEffect>
                                  </p:childTnLst>
                                </p:cTn>
                              </p:par>
                              <p:par>
                                <p:cTn id="29" presetID="10" presetClass="entr" presetSubtype="0" fill="hold" nodeType="withEffect">
                                  <p:stCondLst>
                                    <p:cond delay="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ntr" presetSubtype="0" fill="hold" nodeType="with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fade">
                                      <p:cBhvr>
                                        <p:cTn id="34" dur="500"/>
                                        <p:tgtEl>
                                          <p:spTgt spid="113"/>
                                        </p:tgtEl>
                                      </p:cBhvr>
                                    </p:animEffect>
                                  </p:childTnLst>
                                </p:cTn>
                              </p:par>
                              <p:par>
                                <p:cTn id="35" presetID="10" presetClass="entr" presetSubtype="0" fill="hold"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par>
                                <p:cTn id="38" presetID="10" presetClass="entr" presetSubtype="0" fill="hold" nodeType="withEffect">
                                  <p:stCondLst>
                                    <p:cond delay="0"/>
                                  </p:stCondLst>
                                  <p:childTnLst>
                                    <p:set>
                                      <p:cBhvr>
                                        <p:cTn id="39" dur="1" fill="hold">
                                          <p:stCondLst>
                                            <p:cond delay="0"/>
                                          </p:stCondLst>
                                        </p:cTn>
                                        <p:tgtEl>
                                          <p:spTgt spid="117"/>
                                        </p:tgtEl>
                                        <p:attrNameLst>
                                          <p:attrName>style.visibility</p:attrName>
                                        </p:attrNameLst>
                                      </p:cBhvr>
                                      <p:to>
                                        <p:strVal val="visible"/>
                                      </p:to>
                                    </p:set>
                                    <p:animEffect transition="in" filter="fade">
                                      <p:cBhvr>
                                        <p:cTn id="40" dur="500"/>
                                        <p:tgtEl>
                                          <p:spTgt spid="117"/>
                                        </p:tgtEl>
                                      </p:cBhvr>
                                    </p:animEffect>
                                  </p:childTnLst>
                                </p:cTn>
                              </p:par>
                              <p:par>
                                <p:cTn id="41" presetID="10" presetClass="entr" presetSubtype="0" fill="hold" nodeType="withEffect">
                                  <p:stCondLst>
                                    <p:cond delay="0"/>
                                  </p:stCondLst>
                                  <p:childTnLst>
                                    <p:set>
                                      <p:cBhvr>
                                        <p:cTn id="42" dur="1" fill="hold">
                                          <p:stCondLst>
                                            <p:cond delay="0"/>
                                          </p:stCondLst>
                                        </p:cTn>
                                        <p:tgtEl>
                                          <p:spTgt spid="118"/>
                                        </p:tgtEl>
                                        <p:attrNameLst>
                                          <p:attrName>style.visibility</p:attrName>
                                        </p:attrNameLst>
                                      </p:cBhvr>
                                      <p:to>
                                        <p:strVal val="visible"/>
                                      </p:to>
                                    </p:set>
                                    <p:animEffect transition="in" filter="fade">
                                      <p:cBhvr>
                                        <p:cTn id="43" dur="500"/>
                                        <p:tgtEl>
                                          <p:spTgt spid="118"/>
                                        </p:tgtEl>
                                      </p:cBhvr>
                                    </p:animEffect>
                                  </p:childTnLst>
                                </p:cTn>
                              </p:par>
                              <p:par>
                                <p:cTn id="44" presetID="10" presetClass="entr" presetSubtype="0" fill="hold" nodeType="withEffect">
                                  <p:stCondLst>
                                    <p:cond delay="0"/>
                                  </p:stCondLst>
                                  <p:childTnLst>
                                    <p:set>
                                      <p:cBhvr>
                                        <p:cTn id="45" dur="1" fill="hold">
                                          <p:stCondLst>
                                            <p:cond delay="0"/>
                                          </p:stCondLst>
                                        </p:cTn>
                                        <p:tgtEl>
                                          <p:spTgt spid="121"/>
                                        </p:tgtEl>
                                        <p:attrNameLst>
                                          <p:attrName>style.visibility</p:attrName>
                                        </p:attrNameLst>
                                      </p:cBhvr>
                                      <p:to>
                                        <p:strVal val="visible"/>
                                      </p:to>
                                    </p:set>
                                    <p:animEffect transition="in" filter="fade">
                                      <p:cBhvr>
                                        <p:cTn id="46" dur="500"/>
                                        <p:tgtEl>
                                          <p:spTgt spid="121"/>
                                        </p:tgtEl>
                                      </p:cBhvr>
                                    </p:animEffect>
                                  </p:childTnLst>
                                </p:cTn>
                              </p:par>
                              <p:par>
                                <p:cTn id="47" presetID="10" presetClass="entr" presetSubtype="0" fill="hold" nodeType="withEffect">
                                  <p:stCondLst>
                                    <p:cond delay="0"/>
                                  </p:stCondLst>
                                  <p:childTnLst>
                                    <p:set>
                                      <p:cBhvr>
                                        <p:cTn id="48" dur="1" fill="hold">
                                          <p:stCondLst>
                                            <p:cond delay="0"/>
                                          </p:stCondLst>
                                        </p:cTn>
                                        <p:tgtEl>
                                          <p:spTgt spid="122"/>
                                        </p:tgtEl>
                                        <p:attrNameLst>
                                          <p:attrName>style.visibility</p:attrName>
                                        </p:attrNameLst>
                                      </p:cBhvr>
                                      <p:to>
                                        <p:strVal val="visible"/>
                                      </p:to>
                                    </p:set>
                                    <p:animEffect transition="in" filter="fade">
                                      <p:cBhvr>
                                        <p:cTn id="49" dur="500"/>
                                        <p:tgtEl>
                                          <p:spTgt spid="122"/>
                                        </p:tgtEl>
                                      </p:cBhvr>
                                    </p:animEffect>
                                  </p:childTnLst>
                                </p:cTn>
                              </p:par>
                              <p:par>
                                <p:cTn id="50" presetID="10" presetClass="entr" presetSubtype="0" fill="hold" nodeType="with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fade">
                                      <p:cBhvr>
                                        <p:cTn id="52" dur="500"/>
                                        <p:tgtEl>
                                          <p:spTgt spid="125"/>
                                        </p:tgtEl>
                                      </p:cBhvr>
                                    </p:animEffect>
                                  </p:childTnLst>
                                </p:cTn>
                              </p:par>
                              <p:par>
                                <p:cTn id="53" presetID="10" presetClass="entr" presetSubtype="0" fill="hold" nodeType="withEffect">
                                  <p:stCondLst>
                                    <p:cond delay="0"/>
                                  </p:stCondLst>
                                  <p:childTnLst>
                                    <p:set>
                                      <p:cBhvr>
                                        <p:cTn id="54" dur="1" fill="hold">
                                          <p:stCondLst>
                                            <p:cond delay="0"/>
                                          </p:stCondLst>
                                        </p:cTn>
                                        <p:tgtEl>
                                          <p:spTgt spid="126"/>
                                        </p:tgtEl>
                                        <p:attrNameLst>
                                          <p:attrName>style.visibility</p:attrName>
                                        </p:attrNameLst>
                                      </p:cBhvr>
                                      <p:to>
                                        <p:strVal val="visible"/>
                                      </p:to>
                                    </p:set>
                                    <p:animEffect transition="in" filter="fade">
                                      <p:cBhvr>
                                        <p:cTn id="55" dur="500"/>
                                        <p:tgtEl>
                                          <p:spTgt spid="126"/>
                                        </p:tgtEl>
                                      </p:cBhvr>
                                    </p:animEffect>
                                  </p:childTnLst>
                                </p:cTn>
                              </p:par>
                              <p:par>
                                <p:cTn id="56" presetID="10" presetClass="entr" presetSubtype="0" fill="hold" nodeType="withEffect">
                                  <p:stCondLst>
                                    <p:cond delay="0"/>
                                  </p:stCondLst>
                                  <p:childTnLst>
                                    <p:set>
                                      <p:cBhvr>
                                        <p:cTn id="57" dur="1" fill="hold">
                                          <p:stCondLst>
                                            <p:cond delay="0"/>
                                          </p:stCondLst>
                                        </p:cTn>
                                        <p:tgtEl>
                                          <p:spTgt spid="127"/>
                                        </p:tgtEl>
                                        <p:attrNameLst>
                                          <p:attrName>style.visibility</p:attrName>
                                        </p:attrNameLst>
                                      </p:cBhvr>
                                      <p:to>
                                        <p:strVal val="visible"/>
                                      </p:to>
                                    </p:set>
                                    <p:animEffect transition="in" filter="fade">
                                      <p:cBhvr>
                                        <p:cTn id="58" dur="500"/>
                                        <p:tgtEl>
                                          <p:spTgt spid="127"/>
                                        </p:tgtEl>
                                      </p:cBhvr>
                                    </p:animEffect>
                                  </p:childTnLst>
                                </p:cTn>
                              </p:par>
                              <p:par>
                                <p:cTn id="59" presetID="10" presetClass="entr" presetSubtype="0" fill="hold" nodeType="withEffect">
                                  <p:stCondLst>
                                    <p:cond delay="0"/>
                                  </p:stCondLst>
                                  <p:childTnLst>
                                    <p:set>
                                      <p:cBhvr>
                                        <p:cTn id="60" dur="1" fill="hold">
                                          <p:stCondLst>
                                            <p:cond delay="0"/>
                                          </p:stCondLst>
                                        </p:cTn>
                                        <p:tgtEl>
                                          <p:spTgt spid="130"/>
                                        </p:tgtEl>
                                        <p:attrNameLst>
                                          <p:attrName>style.visibility</p:attrName>
                                        </p:attrNameLst>
                                      </p:cBhvr>
                                      <p:to>
                                        <p:strVal val="visible"/>
                                      </p:to>
                                    </p:set>
                                    <p:animEffect transition="in" filter="fade">
                                      <p:cBhvr>
                                        <p:cTn id="61" dur="500"/>
                                        <p:tgtEl>
                                          <p:spTgt spid="130"/>
                                        </p:tgtEl>
                                      </p:cBhvr>
                                    </p:animEffect>
                                  </p:childTnLst>
                                </p:cTn>
                              </p:par>
                              <p:par>
                                <p:cTn id="62" presetID="10" presetClass="entr" presetSubtype="0" fill="hold" nodeType="withEffect">
                                  <p:stCondLst>
                                    <p:cond delay="0"/>
                                  </p:stCondLst>
                                  <p:childTnLst>
                                    <p:set>
                                      <p:cBhvr>
                                        <p:cTn id="63" dur="1" fill="hold">
                                          <p:stCondLst>
                                            <p:cond delay="0"/>
                                          </p:stCondLst>
                                        </p:cTn>
                                        <p:tgtEl>
                                          <p:spTgt spid="133"/>
                                        </p:tgtEl>
                                        <p:attrNameLst>
                                          <p:attrName>style.visibility</p:attrName>
                                        </p:attrNameLst>
                                      </p:cBhvr>
                                      <p:to>
                                        <p:strVal val="visible"/>
                                      </p:to>
                                    </p:set>
                                    <p:animEffect transition="in" filter="fade">
                                      <p:cBhvr>
                                        <p:cTn id="64" dur="500"/>
                                        <p:tgtEl>
                                          <p:spTgt spid="133"/>
                                        </p:tgtEl>
                                      </p:cBhvr>
                                    </p:animEffect>
                                  </p:childTnLst>
                                </p:cTn>
                              </p:par>
                              <p:par>
                                <p:cTn id="65" presetID="10" presetClass="entr" presetSubtype="0" fill="hold" nodeType="withEffect">
                                  <p:stCondLst>
                                    <p:cond delay="0"/>
                                  </p:stCondLst>
                                  <p:childTnLst>
                                    <p:set>
                                      <p:cBhvr>
                                        <p:cTn id="66" dur="1" fill="hold">
                                          <p:stCondLst>
                                            <p:cond delay="0"/>
                                          </p:stCondLst>
                                        </p:cTn>
                                        <p:tgtEl>
                                          <p:spTgt spid="134"/>
                                        </p:tgtEl>
                                        <p:attrNameLst>
                                          <p:attrName>style.visibility</p:attrName>
                                        </p:attrNameLst>
                                      </p:cBhvr>
                                      <p:to>
                                        <p:strVal val="visible"/>
                                      </p:to>
                                    </p:set>
                                    <p:animEffect transition="in" filter="fade">
                                      <p:cBhvr>
                                        <p:cTn id="67" dur="500"/>
                                        <p:tgtEl>
                                          <p:spTgt spid="134"/>
                                        </p:tgtEl>
                                      </p:cBhvr>
                                    </p:animEffect>
                                  </p:childTnLst>
                                </p:cTn>
                              </p:par>
                              <p:par>
                                <p:cTn id="68" presetID="10" presetClass="entr" presetSubtype="0" fill="hold" nodeType="withEffect">
                                  <p:stCondLst>
                                    <p:cond delay="0"/>
                                  </p:stCondLst>
                                  <p:childTnLst>
                                    <p:set>
                                      <p:cBhvr>
                                        <p:cTn id="69" dur="1" fill="hold">
                                          <p:stCondLst>
                                            <p:cond delay="0"/>
                                          </p:stCondLst>
                                        </p:cTn>
                                        <p:tgtEl>
                                          <p:spTgt spid="137"/>
                                        </p:tgtEl>
                                        <p:attrNameLst>
                                          <p:attrName>style.visibility</p:attrName>
                                        </p:attrNameLst>
                                      </p:cBhvr>
                                      <p:to>
                                        <p:strVal val="visible"/>
                                      </p:to>
                                    </p:set>
                                    <p:animEffect transition="in" filter="fade">
                                      <p:cBhvr>
                                        <p:cTn id="70"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141"/>
        <p:cNvGrpSpPr/>
        <p:nvPr/>
      </p:nvGrpSpPr>
      <p:grpSpPr>
        <a:xfrm>
          <a:off x="0" y="0"/>
          <a:ext cx="0" cy="0"/>
          <a:chOff x="0" y="0"/>
          <a:chExt cx="0" cy="0"/>
        </a:xfrm>
      </p:grpSpPr>
      <p:pic>
        <p:nvPicPr>
          <p:cNvPr id="142" name="Google Shape;142;p28"/>
          <p:cNvPicPr preferRelativeResize="0"/>
          <p:nvPr/>
        </p:nvPicPr>
        <p:blipFill rotWithShape="1">
          <a:blip r:embed="rId3">
            <a:alphaModFix/>
          </a:blip>
          <a:srcRect l="1" t="74419" r="-829"/>
          <a:stretch/>
        </p:blipFill>
        <p:spPr>
          <a:xfrm>
            <a:off x="0" y="0"/>
            <a:ext cx="18458120" cy="10287000"/>
          </a:xfrm>
          <a:prstGeom prst="rect">
            <a:avLst/>
          </a:prstGeom>
          <a:noFill/>
          <a:ln>
            <a:noFill/>
          </a:ln>
        </p:spPr>
      </p:pic>
      <p:sp>
        <p:nvSpPr>
          <p:cNvPr id="143" name="Google Shape;143;p28"/>
          <p:cNvSpPr txBox="1"/>
          <p:nvPr/>
        </p:nvSpPr>
        <p:spPr>
          <a:xfrm>
            <a:off x="10874242" y="6255316"/>
            <a:ext cx="6671875"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0" i="0" u="none" strike="noStrike" cap="none">
              <a:solidFill>
                <a:schemeClr val="lt1"/>
              </a:solidFill>
              <a:latin typeface="Sorts Mill Goudy"/>
              <a:ea typeface="Sorts Mill Goudy"/>
              <a:cs typeface="Sorts Mill Goudy"/>
              <a:sym typeface="Sorts Mill Goudy"/>
            </a:endParaRPr>
          </a:p>
          <a:p>
            <a:pPr marL="0" marR="0" lvl="0" indent="0" algn="l" rtl="0">
              <a:lnSpc>
                <a:spcPct val="100000"/>
              </a:lnSpc>
              <a:spcBef>
                <a:spcPts val="0"/>
              </a:spcBef>
              <a:spcAft>
                <a:spcPts val="0"/>
              </a:spcAft>
              <a:buNone/>
            </a:pPr>
            <a:endParaRPr sz="3200" b="0" i="0" u="none" strike="noStrike" cap="none">
              <a:solidFill>
                <a:schemeClr val="lt1"/>
              </a:solidFill>
              <a:latin typeface="Sorts Mill Goudy"/>
              <a:ea typeface="Sorts Mill Goudy"/>
              <a:cs typeface="Sorts Mill Goudy"/>
              <a:sym typeface="Sorts Mill Goudy"/>
            </a:endParaRPr>
          </a:p>
        </p:txBody>
      </p:sp>
      <p:sp>
        <p:nvSpPr>
          <p:cNvPr id="144" name="Google Shape;144;p28"/>
          <p:cNvSpPr txBox="1"/>
          <p:nvPr/>
        </p:nvSpPr>
        <p:spPr>
          <a:xfrm>
            <a:off x="10867314" y="4197917"/>
            <a:ext cx="6671875"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800" b="0" i="0" u="none" strike="noStrike" cap="none">
                <a:solidFill>
                  <a:schemeClr val="lt1"/>
                </a:solidFill>
                <a:latin typeface="Sorts Mill Goudy"/>
                <a:ea typeface="Sorts Mill Goudy"/>
                <a:cs typeface="Sorts Mill Goudy"/>
                <a:sym typeface="Sorts Mill Goudy"/>
              </a:rPr>
              <a:t> </a:t>
            </a:r>
            <a:endParaRPr sz="3200" b="0" i="0" u="none" strike="noStrike" cap="none">
              <a:solidFill>
                <a:schemeClr val="lt1"/>
              </a:solidFill>
              <a:latin typeface="Sorts Mill Goudy"/>
              <a:ea typeface="Sorts Mill Goudy"/>
              <a:cs typeface="Sorts Mill Goudy"/>
              <a:sym typeface="Sorts Mill Goudy"/>
            </a:endParaRPr>
          </a:p>
        </p:txBody>
      </p:sp>
      <p:sp>
        <p:nvSpPr>
          <p:cNvPr id="145" name="Google Shape;145;p28"/>
          <p:cNvSpPr txBox="1"/>
          <p:nvPr/>
        </p:nvSpPr>
        <p:spPr>
          <a:xfrm>
            <a:off x="10928194" y="7275493"/>
            <a:ext cx="7002965"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200" b="0" i="0" u="none" strike="noStrike" cap="none">
              <a:solidFill>
                <a:schemeClr val="lt1"/>
              </a:solidFill>
              <a:latin typeface="Sorts Mill Goudy"/>
              <a:ea typeface="Sorts Mill Goudy"/>
              <a:cs typeface="Sorts Mill Goudy"/>
              <a:sym typeface="Sorts Mill Goudy"/>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6" name="Google Shape;146;p28" descr="143.jpg"/>
          <p:cNvPicPr preferRelativeResize="0"/>
          <p:nvPr/>
        </p:nvPicPr>
        <p:blipFill rotWithShape="1">
          <a:blip r:embed="rId4">
            <a:alphaModFix/>
          </a:blip>
          <a:srcRect/>
          <a:stretch/>
        </p:blipFill>
        <p:spPr>
          <a:xfrm>
            <a:off x="0" y="0"/>
            <a:ext cx="18288000" cy="10287000"/>
          </a:xfrm>
          <a:prstGeom prst="rect">
            <a:avLst/>
          </a:prstGeom>
          <a:noFill/>
          <a:ln>
            <a:noFill/>
          </a:ln>
        </p:spPr>
      </p:pic>
      <p:sp>
        <p:nvSpPr>
          <p:cNvPr id="147" name="Google Shape;147;p28"/>
          <p:cNvSpPr/>
          <p:nvPr/>
        </p:nvSpPr>
        <p:spPr>
          <a:xfrm>
            <a:off x="9247908" y="7527852"/>
            <a:ext cx="1940443" cy="1322644"/>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chemeClr val="lt1">
              <a:alpha val="0"/>
            </a:schemeClr>
          </a:solidFill>
          <a:ln w="635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chemeClr val="lt1"/>
              </a:solidFill>
              <a:latin typeface="Arial"/>
              <a:ea typeface="Arial"/>
              <a:cs typeface="Arial"/>
              <a:sym typeface="Arial"/>
            </a:endParaRPr>
          </a:p>
        </p:txBody>
      </p:sp>
      <p:sp>
        <p:nvSpPr>
          <p:cNvPr id="148" name="Google Shape;148;p28"/>
          <p:cNvSpPr txBox="1"/>
          <p:nvPr/>
        </p:nvSpPr>
        <p:spPr>
          <a:xfrm>
            <a:off x="11206716" y="7251406"/>
            <a:ext cx="7081284" cy="17727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600" b="0" i="0" u="none" strike="noStrike" cap="none">
                <a:solidFill>
                  <a:schemeClr val="lt1"/>
                </a:solidFill>
                <a:latin typeface="Libre Baskerville"/>
                <a:ea typeface="Libre Baskerville"/>
                <a:cs typeface="Libre Baskerville"/>
                <a:sym typeface="Libre Baskerville"/>
              </a:rPr>
              <a:t>Abstract</a:t>
            </a:r>
            <a:endParaRPr sz="1600" b="0" i="0" u="none" strike="noStrike" cap="none">
              <a:solidFill>
                <a:schemeClr val="lt1"/>
              </a:solidFill>
              <a:latin typeface="Arial"/>
              <a:ea typeface="Arial"/>
              <a:cs typeface="Arial"/>
              <a:sym typeface="Arial"/>
            </a:endParaRPr>
          </a:p>
        </p:txBody>
      </p:sp>
      <p:cxnSp>
        <p:nvCxnSpPr>
          <p:cNvPr id="149" name="Google Shape;149;p28"/>
          <p:cNvCxnSpPr/>
          <p:nvPr/>
        </p:nvCxnSpPr>
        <p:spPr>
          <a:xfrm rot="10800000" flipH="1">
            <a:off x="10557165" y="8829243"/>
            <a:ext cx="7730835" cy="44593"/>
          </a:xfrm>
          <a:prstGeom prst="straightConnector1">
            <a:avLst/>
          </a:prstGeom>
          <a:noFill/>
          <a:ln w="38100" cap="flat" cmpd="sng">
            <a:solidFill>
              <a:schemeClr val="lt1"/>
            </a:solidFill>
            <a:prstDash val="solid"/>
            <a:round/>
            <a:headEnd type="none" w="sm" len="sm"/>
            <a:tailEnd type="none" w="sm" len="sm"/>
          </a:ln>
        </p:spPr>
      </p:cxnSp>
      <p:sp>
        <p:nvSpPr>
          <p:cNvPr id="150" name="Google Shape;150;p28"/>
          <p:cNvSpPr txBox="1"/>
          <p:nvPr/>
        </p:nvSpPr>
        <p:spPr>
          <a:xfrm>
            <a:off x="14152418" y="8829243"/>
            <a:ext cx="413558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Lustria"/>
                <a:ea typeface="Lustria"/>
                <a:cs typeface="Lustria"/>
                <a:sym typeface="Lustria"/>
              </a:rPr>
              <a:t>Diabetes Prediction</a:t>
            </a:r>
            <a:endParaRPr sz="2800" b="0" i="0" u="none" strike="noStrike" cap="none">
              <a:solidFill>
                <a:schemeClr val="lt1"/>
              </a:solidFill>
              <a:latin typeface="Bell MT"/>
              <a:ea typeface="Bell MT"/>
              <a:cs typeface="Bell MT"/>
              <a:sym typeface="Bell MT"/>
            </a:endParaRPr>
          </a:p>
        </p:txBody>
      </p:sp>
      <p:sp>
        <p:nvSpPr>
          <p:cNvPr id="151" name="Google Shape;151;p28"/>
          <p:cNvSpPr txBox="1"/>
          <p:nvPr/>
        </p:nvSpPr>
        <p:spPr>
          <a:xfrm>
            <a:off x="9746673" y="7834744"/>
            <a:ext cx="126575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chemeClr val="lt1"/>
                </a:solidFill>
                <a:latin typeface="Libre Baskerville"/>
                <a:ea typeface="Libre Baskerville"/>
                <a:cs typeface="Libre Baskerville"/>
                <a:sym typeface="Libre Baskerville"/>
              </a:rPr>
              <a:t>01</a:t>
            </a:r>
            <a:r>
              <a:rPr lang="en-US" sz="4800" b="0" i="0" u="none" strike="noStrike" cap="none">
                <a:solidFill>
                  <a:schemeClr val="lt1"/>
                </a:solidFill>
                <a:latin typeface="Libre Baskerville"/>
                <a:ea typeface="Libre Baskerville"/>
                <a:cs typeface="Libre Baskerville"/>
                <a:sym typeface="Libre Baskerville"/>
              </a:rPr>
              <a:t>.</a:t>
            </a:r>
            <a:endParaRPr sz="4800" b="0" i="0" u="none" strike="noStrike" cap="none">
              <a:solidFill>
                <a:schemeClr val="lt1"/>
              </a:solidFill>
              <a:latin typeface="Arial"/>
              <a:ea typeface="Arial"/>
              <a:cs typeface="Arial"/>
              <a:sym typeface="Arial"/>
            </a:endParaRPr>
          </a:p>
        </p:txBody>
      </p:sp>
      <p:sp>
        <p:nvSpPr>
          <p:cNvPr id="152" name="Google Shape;152;p28"/>
          <p:cNvSpPr/>
          <p:nvPr/>
        </p:nvSpPr>
        <p:spPr>
          <a:xfrm>
            <a:off x="1233377" y="1403497"/>
            <a:ext cx="14821786" cy="624786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lt1"/>
              </a:buClr>
              <a:buSzPts val="4000"/>
              <a:buFont typeface="Noto Sans Symbols"/>
              <a:buChar char="❖"/>
            </a:pPr>
            <a:r>
              <a:rPr lang="en-US" sz="4000" b="0" i="0" u="none" strike="noStrike" cap="none">
                <a:solidFill>
                  <a:schemeClr val="lt1"/>
                </a:solidFill>
                <a:latin typeface="Times New Roman"/>
                <a:ea typeface="Times New Roman"/>
                <a:cs typeface="Times New Roman"/>
                <a:sym typeface="Times New Roman"/>
              </a:rPr>
              <a:t>Diabetes prediction employs demographic data, medical history, and lifestyle habits to forecast the likelihood of developing the condition.</a:t>
            </a:r>
            <a:endParaRPr sz="4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4000" b="0" i="0" u="none" strike="noStrike" cap="none">
              <a:solidFill>
                <a:schemeClr val="lt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lt1"/>
              </a:buClr>
              <a:buSzPts val="4000"/>
              <a:buFont typeface="Noto Sans Symbols"/>
              <a:buChar char="❖"/>
            </a:pPr>
            <a:r>
              <a:rPr lang="en-US" sz="4000" b="0" i="0" u="none" strike="noStrike" cap="none">
                <a:solidFill>
                  <a:schemeClr val="lt1"/>
                </a:solidFill>
                <a:latin typeface="Times New Roman"/>
                <a:ea typeface="Times New Roman"/>
                <a:cs typeface="Times New Roman"/>
                <a:sym typeface="Times New Roman"/>
              </a:rPr>
              <a:t>Advanced machine learning models analyze these factors, aiding in early detection and intervention. </a:t>
            </a:r>
            <a:endParaRPr sz="4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4000" b="0" i="0" u="none" strike="noStrike" cap="none">
              <a:solidFill>
                <a:schemeClr val="lt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lt1"/>
              </a:buClr>
              <a:buSzPts val="4000"/>
              <a:buFont typeface="Noto Sans Symbols"/>
              <a:buChar char="❖"/>
            </a:pPr>
            <a:r>
              <a:rPr lang="en-US" sz="4000" b="0" i="0" u="none" strike="noStrike" cap="none">
                <a:solidFill>
                  <a:schemeClr val="lt1"/>
                </a:solidFill>
                <a:latin typeface="Times New Roman"/>
                <a:ea typeface="Times New Roman"/>
                <a:cs typeface="Times New Roman"/>
                <a:sym typeface="Times New Roman"/>
              </a:rPr>
              <a:t>This proactive approach empowers individuals and healthcare providers to manage and potentially prevent diabetes.</a:t>
            </a:r>
            <a:endParaRPr sz="4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n-US" sz="4000" b="0" i="0" u="none" strike="noStrike" cap="none">
                <a:solidFill>
                  <a:schemeClr val="lt1"/>
                </a:solidFill>
                <a:latin typeface="Arial"/>
                <a:ea typeface="Arial"/>
                <a:cs typeface="Arial"/>
                <a:sym typeface="Arial"/>
              </a:rPr>
            </a:br>
            <a:endParaRPr sz="4000" b="0" i="0" u="none" strike="noStrike" cap="none">
              <a:solidFill>
                <a:srgbClr val="000000"/>
              </a:solidFill>
              <a:latin typeface="Arial"/>
              <a:ea typeface="Arial"/>
              <a:cs typeface="Arial"/>
              <a:sym typeface="Arial"/>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par>
                                <p:cTn id="8" presetID="10" presetClass="entr" presetSubtype="0" fill="hold"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fade">
                                      <p:cBhvr>
                                        <p:cTn id="10" dur="500"/>
                                        <p:tgtEl>
                                          <p:spTgt spid="144"/>
                                        </p:tgtEl>
                                      </p:cBhvr>
                                    </p:animEffect>
                                  </p:childTnLst>
                                </p:cTn>
                              </p:par>
                              <p:par>
                                <p:cTn id="11" presetID="10" presetClass="entr" presetSubtype="0" fill="hold" nodeType="with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fade">
                                      <p:cBhvr>
                                        <p:cTn id="13" dur="500"/>
                                        <p:tgtEl>
                                          <p:spTgt spid="145"/>
                                        </p:tgtEl>
                                      </p:cBhvr>
                                    </p:animEffect>
                                  </p:childTnLst>
                                </p:cTn>
                              </p:par>
                              <p:par>
                                <p:cTn id="14" presetID="10" presetClass="entr" presetSubtype="0" fill="hold" nodeType="with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par>
                                <p:cTn id="17" presetID="10" presetClass="entr" presetSubtype="0" fill="hold" nodeType="withEffect">
                                  <p:stCondLst>
                                    <p:cond delay="0"/>
                                  </p:stCondLst>
                                  <p:childTnLst>
                                    <p:set>
                                      <p:cBhvr>
                                        <p:cTn id="18" dur="1" fill="hold">
                                          <p:stCondLst>
                                            <p:cond delay="0"/>
                                          </p:stCondLst>
                                        </p:cTn>
                                        <p:tgtEl>
                                          <p:spTgt spid="149"/>
                                        </p:tgtEl>
                                        <p:attrNameLst>
                                          <p:attrName>style.visibility</p:attrName>
                                        </p:attrNameLst>
                                      </p:cBhvr>
                                      <p:to>
                                        <p:strVal val="visible"/>
                                      </p:to>
                                    </p:set>
                                    <p:animEffect transition="in" filter="fade">
                                      <p:cBhvr>
                                        <p:cTn id="19" dur="500"/>
                                        <p:tgtEl>
                                          <p:spTgt spid="149"/>
                                        </p:tgtEl>
                                      </p:cBhvr>
                                    </p:animEffect>
                                  </p:childTnLst>
                                </p:cTn>
                              </p:par>
                              <p:par>
                                <p:cTn id="20" presetID="10" presetClass="entr" presetSubtype="0" fill="hold" nodeType="withEffect">
                                  <p:stCondLst>
                                    <p:cond delay="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9"/>
          <p:cNvPicPr preferRelativeResize="0"/>
          <p:nvPr/>
        </p:nvPicPr>
        <p:blipFill rotWithShape="1">
          <a:blip r:embed="rId3">
            <a:alphaModFix/>
          </a:blip>
          <a:srcRect/>
          <a:stretch/>
        </p:blipFill>
        <p:spPr>
          <a:xfrm>
            <a:off x="0" y="0"/>
            <a:ext cx="18288000" cy="10702636"/>
          </a:xfrm>
          <a:prstGeom prst="rect">
            <a:avLst/>
          </a:prstGeom>
          <a:noFill/>
          <a:ln>
            <a:noFill/>
          </a:ln>
        </p:spPr>
      </p:pic>
      <p:sp>
        <p:nvSpPr>
          <p:cNvPr id="158" name="Google Shape;158;p29"/>
          <p:cNvSpPr/>
          <p:nvPr/>
        </p:nvSpPr>
        <p:spPr>
          <a:xfrm>
            <a:off x="9247908" y="7527852"/>
            <a:ext cx="1940443" cy="1322644"/>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chemeClr val="lt1">
              <a:alpha val="0"/>
            </a:schemeClr>
          </a:solidFill>
          <a:ln w="635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chemeClr val="lt1"/>
              </a:solidFill>
              <a:latin typeface="Arial"/>
              <a:ea typeface="Arial"/>
              <a:cs typeface="Arial"/>
              <a:sym typeface="Arial"/>
            </a:endParaRPr>
          </a:p>
        </p:txBody>
      </p:sp>
      <p:sp>
        <p:nvSpPr>
          <p:cNvPr id="159" name="Google Shape;159;p29"/>
          <p:cNvSpPr txBox="1"/>
          <p:nvPr/>
        </p:nvSpPr>
        <p:spPr>
          <a:xfrm>
            <a:off x="11206716" y="7415058"/>
            <a:ext cx="7081284" cy="147732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600" b="0" i="0" u="none" strike="noStrike" cap="none">
                <a:solidFill>
                  <a:schemeClr val="lt1"/>
                </a:solidFill>
                <a:latin typeface="Sorts Mill Goudy"/>
                <a:ea typeface="Sorts Mill Goudy"/>
                <a:cs typeface="Sorts Mill Goudy"/>
                <a:sym typeface="Sorts Mill Goudy"/>
              </a:rPr>
              <a:t>Introduction </a:t>
            </a:r>
            <a:endParaRPr sz="9600" b="0" i="0" u="none" strike="noStrike" cap="none">
              <a:solidFill>
                <a:schemeClr val="lt1"/>
              </a:solidFill>
              <a:latin typeface="Sorts Mill Goudy"/>
              <a:ea typeface="Sorts Mill Goudy"/>
              <a:cs typeface="Sorts Mill Goudy"/>
              <a:sym typeface="Sorts Mill Goudy"/>
            </a:endParaRPr>
          </a:p>
        </p:txBody>
      </p:sp>
      <p:cxnSp>
        <p:nvCxnSpPr>
          <p:cNvPr id="160" name="Google Shape;160;p29"/>
          <p:cNvCxnSpPr/>
          <p:nvPr/>
        </p:nvCxnSpPr>
        <p:spPr>
          <a:xfrm rot="10800000" flipH="1">
            <a:off x="10557165" y="8829243"/>
            <a:ext cx="7730835" cy="44593"/>
          </a:xfrm>
          <a:prstGeom prst="straightConnector1">
            <a:avLst/>
          </a:prstGeom>
          <a:noFill/>
          <a:ln w="38100" cap="flat" cmpd="sng">
            <a:solidFill>
              <a:schemeClr val="lt1"/>
            </a:solidFill>
            <a:prstDash val="solid"/>
            <a:round/>
            <a:headEnd type="none" w="sm" len="sm"/>
            <a:tailEnd type="none" w="sm" len="sm"/>
          </a:ln>
        </p:spPr>
      </p:cxnSp>
      <p:sp>
        <p:nvSpPr>
          <p:cNvPr id="161" name="Google Shape;161;p29"/>
          <p:cNvSpPr txBox="1"/>
          <p:nvPr/>
        </p:nvSpPr>
        <p:spPr>
          <a:xfrm>
            <a:off x="14152418" y="8829243"/>
            <a:ext cx="413558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Lustria"/>
                <a:ea typeface="Lustria"/>
                <a:cs typeface="Lustria"/>
                <a:sym typeface="Lustria"/>
              </a:rPr>
              <a:t>Diabetes Prediction</a:t>
            </a:r>
            <a:endParaRPr sz="2800" b="0" i="0" u="none" strike="noStrike" cap="none">
              <a:solidFill>
                <a:schemeClr val="lt1"/>
              </a:solidFill>
              <a:latin typeface="Bell MT"/>
              <a:ea typeface="Bell MT"/>
              <a:cs typeface="Bell MT"/>
              <a:sym typeface="Bell MT"/>
            </a:endParaRPr>
          </a:p>
        </p:txBody>
      </p:sp>
      <p:sp>
        <p:nvSpPr>
          <p:cNvPr id="162" name="Google Shape;162;p29"/>
          <p:cNvSpPr txBox="1"/>
          <p:nvPr/>
        </p:nvSpPr>
        <p:spPr>
          <a:xfrm>
            <a:off x="1187284" y="1557991"/>
            <a:ext cx="15562862" cy="501671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lt1"/>
              </a:buClr>
              <a:buSzPts val="4000"/>
              <a:buFont typeface="Noto Sans Symbols"/>
              <a:buChar char="❖"/>
            </a:pPr>
            <a:r>
              <a:rPr lang="en-US" sz="4000" b="0" i="0" u="none" strike="noStrike" cap="none">
                <a:solidFill>
                  <a:schemeClr val="lt1"/>
                </a:solidFill>
                <a:latin typeface="Times New Roman"/>
                <a:ea typeface="Times New Roman"/>
                <a:cs typeface="Times New Roman"/>
                <a:sym typeface="Times New Roman"/>
              </a:rPr>
              <a:t>Diabetes mellitus, commonly referred to as diabetes, is a chronic metabolic disorder characterized by elevated blood sugar levels resulting from defects in insulin secretion, insulin action, or both.</a:t>
            </a:r>
            <a:endParaRPr sz="4000" b="0" i="0" u="none" strike="noStrike" cap="none">
              <a:solidFill>
                <a:schemeClr val="lt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lt1"/>
              </a:buClr>
              <a:buSzPts val="4000"/>
              <a:buFont typeface="Noto Sans Symbols"/>
              <a:buChar char="❖"/>
            </a:pPr>
            <a:r>
              <a:rPr lang="en-US" sz="4000" b="0" i="0" u="none" strike="noStrike" cap="none">
                <a:solidFill>
                  <a:schemeClr val="lt1"/>
                </a:solidFill>
                <a:latin typeface="Times New Roman"/>
                <a:ea typeface="Times New Roman"/>
                <a:cs typeface="Times New Roman"/>
                <a:sym typeface="Times New Roman"/>
              </a:rPr>
              <a:t>This project aims to develop and evaluate machine learning models for predicting the onset of diabetes in individuals based on a range of demographic, clinical, and lifestyle factors. </a:t>
            </a:r>
            <a:endParaRPr sz="4000" b="0" i="0" u="none" strike="noStrike" cap="none">
              <a:solidFill>
                <a:schemeClr val="lt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lt1"/>
              </a:buClr>
              <a:buSzPts val="4000"/>
              <a:buFont typeface="Noto Sans Symbols"/>
              <a:buChar char="❖"/>
            </a:pPr>
            <a:r>
              <a:rPr lang="en-US" sz="4000" b="0" i="0" u="none" strike="noStrike" cap="none">
                <a:solidFill>
                  <a:schemeClr val="lt1"/>
                </a:solidFill>
                <a:latin typeface="Times New Roman"/>
                <a:ea typeface="Times New Roman"/>
                <a:cs typeface="Times New Roman"/>
                <a:sym typeface="Times New Roman"/>
              </a:rPr>
              <a:t>With advancements in machine learning techniques and the availability of large-scale health care datasets.                                        </a:t>
            </a:r>
            <a:endParaRPr sz="4000" b="0" i="0" u="none" strike="noStrike" cap="none">
              <a:solidFill>
                <a:schemeClr val="lt1"/>
              </a:solidFill>
              <a:latin typeface="Sorts Mill Goudy"/>
              <a:ea typeface="Sorts Mill Goudy"/>
              <a:cs typeface="Sorts Mill Goudy"/>
              <a:sym typeface="Sorts Mill Goudy"/>
            </a:endParaRPr>
          </a:p>
        </p:txBody>
      </p:sp>
      <p:sp>
        <p:nvSpPr>
          <p:cNvPr id="163" name="Google Shape;163;p29"/>
          <p:cNvSpPr txBox="1"/>
          <p:nvPr/>
        </p:nvSpPr>
        <p:spPr>
          <a:xfrm>
            <a:off x="9746673" y="7834744"/>
            <a:ext cx="126575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chemeClr val="lt1"/>
                </a:solidFill>
                <a:latin typeface="Libre Baskerville"/>
                <a:ea typeface="Libre Baskerville"/>
                <a:cs typeface="Libre Baskerville"/>
                <a:sym typeface="Libre Baskerville"/>
              </a:rPr>
              <a:t>02</a:t>
            </a:r>
            <a:r>
              <a:rPr lang="en-US" sz="4800" b="0" i="0" u="none" strike="noStrike" cap="none">
                <a:solidFill>
                  <a:schemeClr val="lt1"/>
                </a:solidFill>
                <a:latin typeface="Libre Baskerville"/>
                <a:ea typeface="Libre Baskerville"/>
                <a:cs typeface="Libre Baskerville"/>
                <a:sym typeface="Libre Baskerville"/>
              </a:rPr>
              <a:t>.</a:t>
            </a:r>
            <a:endParaRPr sz="4800" b="0" i="0" u="none" strike="noStrike" cap="none">
              <a:solidFill>
                <a:schemeClr val="lt1"/>
              </a:solidFill>
              <a:latin typeface="Arial"/>
              <a:ea typeface="Arial"/>
              <a:cs typeface="Arial"/>
              <a:sym typeface="Arial"/>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10" presetClass="entr" presetSubtype="0" fill="hold"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500"/>
                                        <p:tgtEl>
                                          <p:spTgt spid="160"/>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2"/>
                                        </p:tgtEl>
                                        <p:attrNameLst>
                                          <p:attrName>style.visibility</p:attrName>
                                        </p:attrNameLst>
                                      </p:cBhvr>
                                      <p:to>
                                        <p:strVal val="visible"/>
                                      </p:to>
                                    </p:set>
                                    <p:animEffect transition="in" filter="fade">
                                      <p:cBhvr>
                                        <p:cTn id="18"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
        <p:cNvGrpSpPr/>
        <p:nvPr/>
      </p:nvGrpSpPr>
      <p:grpSpPr>
        <a:xfrm>
          <a:off x="0" y="0"/>
          <a:ext cx="0" cy="0"/>
          <a:chOff x="0" y="0"/>
          <a:chExt cx="0" cy="0"/>
        </a:xfrm>
      </p:grpSpPr>
      <p:pic>
        <p:nvPicPr>
          <p:cNvPr id="168" name="Google Shape;168;p5"/>
          <p:cNvPicPr preferRelativeResize="0"/>
          <p:nvPr/>
        </p:nvPicPr>
        <p:blipFill rotWithShape="1">
          <a:blip r:embed="rId3">
            <a:alphaModFix/>
          </a:blip>
          <a:srcRect/>
          <a:stretch/>
        </p:blipFill>
        <p:spPr>
          <a:xfrm>
            <a:off x="-1" y="1240"/>
            <a:ext cx="18462171" cy="10285759"/>
          </a:xfrm>
          <a:prstGeom prst="rect">
            <a:avLst/>
          </a:prstGeom>
          <a:noFill/>
          <a:ln>
            <a:noFill/>
          </a:ln>
        </p:spPr>
      </p:pic>
      <p:pic>
        <p:nvPicPr>
          <p:cNvPr id="169" name="Google Shape;169;p5"/>
          <p:cNvPicPr preferRelativeResize="0"/>
          <p:nvPr/>
        </p:nvPicPr>
        <p:blipFill rotWithShape="1">
          <a:blip r:embed="rId4">
            <a:alphaModFix/>
          </a:blip>
          <a:srcRect/>
          <a:stretch/>
        </p:blipFill>
        <p:spPr>
          <a:xfrm flipH="1">
            <a:off x="0" y="-86038"/>
            <a:ext cx="18288000" cy="10373038"/>
          </a:xfrm>
          <a:prstGeom prst="rect">
            <a:avLst/>
          </a:prstGeom>
          <a:noFill/>
          <a:ln>
            <a:noFill/>
          </a:ln>
        </p:spPr>
      </p:pic>
      <p:cxnSp>
        <p:nvCxnSpPr>
          <p:cNvPr id="170" name="Google Shape;170;p5"/>
          <p:cNvCxnSpPr/>
          <p:nvPr/>
        </p:nvCxnSpPr>
        <p:spPr>
          <a:xfrm>
            <a:off x="3959432" y="2761622"/>
            <a:ext cx="9666515" cy="0"/>
          </a:xfrm>
          <a:prstGeom prst="straightConnector1">
            <a:avLst/>
          </a:prstGeom>
          <a:noFill/>
          <a:ln w="38100" cap="flat" cmpd="sng">
            <a:solidFill>
              <a:schemeClr val="lt1"/>
            </a:solidFill>
            <a:prstDash val="solid"/>
            <a:round/>
            <a:headEnd type="none" w="sm" len="sm"/>
            <a:tailEnd type="none" w="sm" len="sm"/>
          </a:ln>
        </p:spPr>
      </p:cxnSp>
      <p:sp>
        <p:nvSpPr>
          <p:cNvPr id="171" name="Google Shape;171;p5"/>
          <p:cNvSpPr txBox="1"/>
          <p:nvPr/>
        </p:nvSpPr>
        <p:spPr>
          <a:xfrm>
            <a:off x="3358738" y="0"/>
            <a:ext cx="10624457" cy="276998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500"/>
              <a:buFont typeface="Arial"/>
              <a:buNone/>
            </a:pPr>
            <a:r>
              <a:rPr lang="en-US" sz="7500" b="0" i="0" u="none" strike="noStrike" cap="none">
                <a:solidFill>
                  <a:schemeClr val="lt1"/>
                </a:solidFill>
                <a:latin typeface="Libre Baskerville"/>
                <a:ea typeface="Libre Baskerville"/>
                <a:cs typeface="Libre Baskerville"/>
                <a:sym typeface="Libre Baskerville"/>
              </a:rPr>
              <a:t>    Problem    </a:t>
            </a:r>
            <a:endParaRPr sz="1400" b="0" i="0" u="none" strike="noStrike" cap="none">
              <a:solidFill>
                <a:srgbClr val="000000"/>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7500"/>
              <a:buFont typeface="Arial"/>
              <a:buNone/>
            </a:pPr>
            <a:r>
              <a:rPr lang="en-US" sz="7500" b="0" i="0" u="none" strike="noStrike" cap="none">
                <a:solidFill>
                  <a:schemeClr val="lt1"/>
                </a:solidFill>
                <a:latin typeface="Libre Baskerville"/>
                <a:ea typeface="Libre Baskerville"/>
                <a:cs typeface="Libre Baskerville"/>
                <a:sym typeface="Libre Baskerville"/>
              </a:rPr>
              <a:t>                 Statement</a:t>
            </a:r>
            <a:endParaRPr sz="1400" b="0" i="0" u="none" strike="noStrike" cap="none">
              <a:solidFill>
                <a:schemeClr val="lt1"/>
              </a:solidFill>
              <a:latin typeface="Arial"/>
              <a:ea typeface="Arial"/>
              <a:cs typeface="Arial"/>
              <a:sym typeface="Arial"/>
            </a:endParaRPr>
          </a:p>
        </p:txBody>
      </p:sp>
      <p:sp>
        <p:nvSpPr>
          <p:cNvPr id="172" name="Google Shape;172;p5"/>
          <p:cNvSpPr/>
          <p:nvPr/>
        </p:nvSpPr>
        <p:spPr>
          <a:xfrm>
            <a:off x="1545773" y="605642"/>
            <a:ext cx="2068285" cy="1436915"/>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47625" cap="flat" cmpd="sng">
            <a:solidFill>
              <a:schemeClr val="lt1"/>
            </a:solidFill>
            <a:prstDash val="solid"/>
            <a:round/>
            <a:headEnd type="none" w="sm" len="sm"/>
            <a:tailEnd type="none" w="sm" len="sm"/>
          </a:ln>
        </p:spPr>
      </p:sp>
      <p:sp>
        <p:nvSpPr>
          <p:cNvPr id="173" name="Google Shape;173;p5"/>
          <p:cNvSpPr txBox="1"/>
          <p:nvPr/>
        </p:nvSpPr>
        <p:spPr>
          <a:xfrm>
            <a:off x="1364673" y="4071326"/>
            <a:ext cx="15420109" cy="414773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lt1"/>
              </a:buClr>
              <a:buSzPts val="3600"/>
              <a:buFont typeface="Noto Sans Symbols"/>
              <a:buChar char="⮚"/>
            </a:pPr>
            <a:r>
              <a:rPr lang="en-US" sz="3600" b="0" i="0" u="none" strike="noStrike" cap="none">
                <a:solidFill>
                  <a:schemeClr val="lt1"/>
                </a:solidFill>
                <a:latin typeface="Times New Roman"/>
                <a:ea typeface="Times New Roman"/>
                <a:cs typeface="Times New Roman"/>
                <a:sym typeface="Times New Roman"/>
              </a:rPr>
              <a:t>The problem statement in diabetes prediction involves defining the objective of accurately identifying individuals at risk of developing diabetes using data-driven approaches.</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lt1"/>
              </a:buClr>
              <a:buSzPts val="3600"/>
              <a:buFont typeface="Noto Sans Symbols"/>
              <a:buChar char="⮚"/>
            </a:pPr>
            <a:r>
              <a:rPr lang="en-US" sz="3600" b="0" i="0" u="none" strike="noStrike" cap="none">
                <a:solidFill>
                  <a:schemeClr val="lt1"/>
                </a:solidFill>
                <a:latin typeface="Times New Roman"/>
                <a:ea typeface="Times New Roman"/>
                <a:cs typeface="Times New Roman"/>
                <a:sym typeface="Times New Roman"/>
              </a:rPr>
              <a:t> The ultimate goal is to improve healthcare outcomes by enabling proactive measures for diabetes management and prevention.</a:t>
            </a:r>
            <a:endParaRPr sz="3600" b="0" i="0" u="none" strike="noStrike" cap="none">
              <a:solidFill>
                <a:schemeClr val="lt1"/>
              </a:solidFill>
              <a:latin typeface="Times New Roman"/>
              <a:ea typeface="Times New Roman"/>
              <a:cs typeface="Times New Roman"/>
              <a:sym typeface="Times New Roman"/>
            </a:endParaRPr>
          </a:p>
        </p:txBody>
      </p:sp>
      <p:sp>
        <p:nvSpPr>
          <p:cNvPr id="174" name="Google Shape;174;p5"/>
          <p:cNvSpPr txBox="1"/>
          <p:nvPr/>
        </p:nvSpPr>
        <p:spPr>
          <a:xfrm>
            <a:off x="1899061" y="933202"/>
            <a:ext cx="1632859" cy="1538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Libre Baskerville"/>
                <a:ea typeface="Libre Baskerville"/>
                <a:cs typeface="Libre Baskerville"/>
                <a:sym typeface="Libre Baskerville"/>
              </a:rPr>
              <a:t>03</a:t>
            </a:r>
            <a:r>
              <a:rPr lang="en-US" sz="5400" b="0" i="0" u="none" strike="noStrike" cap="none">
                <a:solidFill>
                  <a:schemeClr val="lt1"/>
                </a:solidFill>
                <a:latin typeface="Libre Baskerville"/>
                <a:ea typeface="Libre Baskerville"/>
                <a:cs typeface="Libre Baskerville"/>
                <a:sym typeface="Libre Baskerville"/>
              </a:rPr>
              <a:t>.</a:t>
            </a:r>
            <a:endParaRPr sz="5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rgbClr val="FFCC99"/>
              </a:solidFill>
              <a:latin typeface="Arial"/>
              <a:ea typeface="Arial"/>
              <a:cs typeface="Arial"/>
              <a:sym typeface="Arial"/>
            </a:endParaRP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 calcmode="lin" valueType="num">
                                      <p:cBhvr additive="base">
                                        <p:cTn id="7" dur="500"/>
                                        <p:tgtEl>
                                          <p:spTgt spid="17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70"/>
                                        </p:tgtEl>
                                        <p:attrNameLst>
                                          <p:attrName>style.visibility</p:attrName>
                                        </p:attrNameLst>
                                      </p:cBhvr>
                                      <p:to>
                                        <p:strVal val="visible"/>
                                      </p:to>
                                    </p:set>
                                    <p:anim calcmode="lin" valueType="num">
                                      <p:cBhvr additive="base">
                                        <p:cTn id="10" dur="500"/>
                                        <p:tgtEl>
                                          <p:spTgt spid="170"/>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72"/>
                                        </p:tgtEl>
                                        <p:attrNameLst>
                                          <p:attrName>style.visibility</p:attrName>
                                        </p:attrNameLst>
                                      </p:cBhvr>
                                      <p:to>
                                        <p:strVal val="visible"/>
                                      </p:to>
                                    </p:set>
                                    <p:anim calcmode="lin" valueType="num">
                                      <p:cBhvr additive="base">
                                        <p:cTn id="13" dur="500"/>
                                        <p:tgtEl>
                                          <p:spTgt spid="172"/>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74"/>
                                        </p:tgtEl>
                                        <p:attrNameLst>
                                          <p:attrName>style.visibility</p:attrName>
                                        </p:attrNameLst>
                                      </p:cBhvr>
                                      <p:to>
                                        <p:strVal val="visible"/>
                                      </p:to>
                                    </p:set>
                                    <p:anim calcmode="lin" valueType="num">
                                      <p:cBhvr additive="base">
                                        <p:cTn id="16" dur="500"/>
                                        <p:tgtEl>
                                          <p:spTgt spid="1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3"/>
                                        </p:tgtEl>
                                        <p:attrNameLst>
                                          <p:attrName>style.visibility</p:attrName>
                                        </p:attrNameLst>
                                      </p:cBhvr>
                                      <p:to>
                                        <p:strVal val="visible"/>
                                      </p:to>
                                    </p:set>
                                    <p:animEffect transition="in" filter="fade">
                                      <p:cBhvr>
                                        <p:cTn id="2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pic>
        <p:nvPicPr>
          <p:cNvPr id="179" name="Google Shape;179;p6"/>
          <p:cNvPicPr preferRelativeResize="0"/>
          <p:nvPr/>
        </p:nvPicPr>
        <p:blipFill rotWithShape="1">
          <a:blip r:embed="rId3">
            <a:alphaModFix/>
          </a:blip>
          <a:srcRect/>
          <a:stretch/>
        </p:blipFill>
        <p:spPr>
          <a:xfrm>
            <a:off x="-1" y="1240"/>
            <a:ext cx="18462171" cy="10285759"/>
          </a:xfrm>
          <a:prstGeom prst="rect">
            <a:avLst/>
          </a:prstGeom>
          <a:noFill/>
          <a:ln>
            <a:noFill/>
          </a:ln>
        </p:spPr>
      </p:pic>
      <p:pic>
        <p:nvPicPr>
          <p:cNvPr id="180" name="Google Shape;180;p6"/>
          <p:cNvPicPr preferRelativeResize="0"/>
          <p:nvPr/>
        </p:nvPicPr>
        <p:blipFill rotWithShape="1">
          <a:blip r:embed="rId4">
            <a:alphaModFix/>
          </a:blip>
          <a:srcRect/>
          <a:stretch/>
        </p:blipFill>
        <p:spPr>
          <a:xfrm flipH="1">
            <a:off x="-1169581" y="0"/>
            <a:ext cx="19457581" cy="10286999"/>
          </a:xfrm>
          <a:prstGeom prst="rect">
            <a:avLst/>
          </a:prstGeom>
          <a:noFill/>
          <a:ln>
            <a:noFill/>
          </a:ln>
        </p:spPr>
      </p:pic>
      <p:cxnSp>
        <p:nvCxnSpPr>
          <p:cNvPr id="181" name="Google Shape;181;p6"/>
          <p:cNvCxnSpPr/>
          <p:nvPr/>
        </p:nvCxnSpPr>
        <p:spPr>
          <a:xfrm>
            <a:off x="1854115" y="2016643"/>
            <a:ext cx="6056508" cy="3543"/>
          </a:xfrm>
          <a:prstGeom prst="straightConnector1">
            <a:avLst/>
          </a:prstGeom>
          <a:noFill/>
          <a:ln w="38100" cap="flat" cmpd="sng">
            <a:solidFill>
              <a:schemeClr val="lt1"/>
            </a:solidFill>
            <a:prstDash val="solid"/>
            <a:round/>
            <a:headEnd type="none" w="sm" len="sm"/>
            <a:tailEnd type="none" w="sm" len="sm"/>
          </a:ln>
        </p:spPr>
      </p:cxnSp>
      <p:sp>
        <p:nvSpPr>
          <p:cNvPr id="182" name="Google Shape;182;p6"/>
          <p:cNvSpPr txBox="1"/>
          <p:nvPr/>
        </p:nvSpPr>
        <p:spPr>
          <a:xfrm>
            <a:off x="318977" y="2296633"/>
            <a:ext cx="17650046" cy="806370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lt1"/>
              </a:buClr>
              <a:buSzPts val="3200"/>
              <a:buFont typeface="Noto Sans Symbols"/>
              <a:buChar char="⮚"/>
            </a:pPr>
            <a:r>
              <a:rPr lang="en-US" sz="3600" b="0" i="0" u="none" strike="noStrike" cap="none">
                <a:solidFill>
                  <a:schemeClr val="lt1"/>
                </a:solidFill>
                <a:latin typeface="Times New Roman"/>
                <a:ea typeface="Times New Roman"/>
                <a:cs typeface="Times New Roman"/>
                <a:sym typeface="Times New Roman"/>
              </a:rPr>
              <a:t>To Gather and preprocess diverse health data to establish a comprehensive foundation for     model development.</a:t>
            </a:r>
            <a:endParaRPr sz="3600" b="0" i="0" u="none" strike="noStrike" cap="none">
              <a:solidFill>
                <a:srgbClr val="000000"/>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Clr>
                <a:schemeClr val="lt1"/>
              </a:buClr>
              <a:buSzPts val="3200"/>
              <a:buFont typeface="Noto Sans Symbols"/>
              <a:buChar char="⮚"/>
            </a:pPr>
            <a:r>
              <a:rPr lang="en-US" sz="3600" b="0" i="0" u="none" strike="noStrike" cap="none">
                <a:solidFill>
                  <a:schemeClr val="lt1"/>
                </a:solidFill>
                <a:latin typeface="Times New Roman"/>
                <a:ea typeface="Times New Roman"/>
                <a:cs typeface="Times New Roman"/>
                <a:sym typeface="Times New Roman"/>
              </a:rPr>
              <a:t>To preprocess the dataset, addressing issues such as missing values, feature scaling, and categorical variable encoding, to prepare it for model training. </a:t>
            </a:r>
            <a:endParaRPr sz="3600" b="0" i="0" u="none" strike="noStrike" cap="none">
              <a:solidFill>
                <a:srgbClr val="000000"/>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Clr>
                <a:schemeClr val="lt1"/>
              </a:buClr>
              <a:buSzPts val="3200"/>
              <a:buFont typeface="Noto Sans Symbols"/>
              <a:buChar char="⮚"/>
            </a:pPr>
            <a:r>
              <a:rPr lang="en-US" sz="3600" b="0" i="0" u="none" strike="noStrike" cap="none">
                <a:solidFill>
                  <a:schemeClr val="lt1"/>
                </a:solidFill>
                <a:latin typeface="Times New Roman"/>
                <a:ea typeface="Times New Roman"/>
                <a:cs typeface="Times New Roman"/>
                <a:sym typeface="Times New Roman"/>
              </a:rPr>
              <a:t>To evaluate the predictive models using appropriate evaluation metrics and techniques, such as accuracy, precision, recall, F1 score, and receiver operating characteristic (ROC) curve analysis.</a:t>
            </a:r>
            <a:endParaRPr/>
          </a:p>
          <a:p>
            <a:pPr marL="0" marR="0" lvl="0" indent="0" algn="just" rtl="0">
              <a:lnSpc>
                <a:spcPct val="150000"/>
              </a:lnSpc>
              <a:spcBef>
                <a:spcPts val="0"/>
              </a:spcBef>
              <a:spcAft>
                <a:spcPts val="0"/>
              </a:spcAft>
              <a:buClr>
                <a:schemeClr val="lt1"/>
              </a:buClr>
              <a:buSzPts val="3200"/>
              <a:buFont typeface="Noto Sans Symbols"/>
              <a:buChar char="⮚"/>
            </a:pPr>
            <a:r>
              <a:rPr lang="en-US" sz="3600" b="0" i="0" u="none" strike="noStrike" cap="none">
                <a:solidFill>
                  <a:schemeClr val="lt1"/>
                </a:solidFill>
                <a:latin typeface="Times New Roman"/>
                <a:ea typeface="Times New Roman"/>
                <a:cs typeface="Times New Roman"/>
                <a:sym typeface="Times New Roman"/>
              </a:rPr>
              <a:t> To develop a user-friendly application or web interface for deploying the best-performing predictive model.</a:t>
            </a:r>
            <a:endParaRPr sz="3200" b="0"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Times New Roman"/>
              <a:ea typeface="Times New Roman"/>
              <a:cs typeface="Times New Roman"/>
              <a:sym typeface="Times New Roman"/>
            </a:endParaRPr>
          </a:p>
        </p:txBody>
      </p:sp>
      <p:sp>
        <p:nvSpPr>
          <p:cNvPr id="183" name="Google Shape;183;p6"/>
          <p:cNvSpPr txBox="1"/>
          <p:nvPr/>
        </p:nvSpPr>
        <p:spPr>
          <a:xfrm>
            <a:off x="1371599" y="363532"/>
            <a:ext cx="8120742" cy="20313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7500"/>
              <a:buFont typeface="Arial"/>
              <a:buNone/>
            </a:pPr>
            <a:r>
              <a:rPr lang="en-US" sz="7500" b="0" i="0" u="none" strike="noStrike" cap="none">
                <a:solidFill>
                  <a:schemeClr val="lt1"/>
                </a:solidFill>
                <a:latin typeface="Libre Baskerville"/>
                <a:ea typeface="Libre Baskerville"/>
                <a:cs typeface="Libre Baskerville"/>
                <a:sym typeface="Libre Baskerville"/>
              </a:rPr>
              <a:t>    </a:t>
            </a:r>
            <a:r>
              <a:rPr lang="en-US" sz="9600" b="0" i="0" u="none" strike="noStrike" cap="none">
                <a:solidFill>
                  <a:schemeClr val="lt1"/>
                </a:solidFill>
                <a:latin typeface="Times New Roman"/>
                <a:ea typeface="Times New Roman"/>
                <a:cs typeface="Times New Roman"/>
                <a:sym typeface="Times New Roman"/>
              </a:rPr>
              <a:t>Objectives</a:t>
            </a:r>
            <a:endParaRPr sz="9600" b="0" i="0" u="none" strike="noStrike" cap="none">
              <a:solidFill>
                <a:schemeClr val="lt1"/>
              </a:solidFill>
              <a:latin typeface="Times New Roman"/>
              <a:ea typeface="Times New Roman"/>
              <a:cs typeface="Times New Roman"/>
              <a:sym typeface="Times New Roman"/>
            </a:endParaRPr>
          </a:p>
          <a:p>
            <a:pPr marL="0" marR="0" lvl="0" indent="0" algn="l" rtl="0">
              <a:lnSpc>
                <a:spcPct val="12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6"/>
          <p:cNvSpPr/>
          <p:nvPr/>
        </p:nvSpPr>
        <p:spPr>
          <a:xfrm>
            <a:off x="0" y="533745"/>
            <a:ext cx="2068285" cy="1436915"/>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47625" cap="flat" cmpd="sng">
            <a:solidFill>
              <a:schemeClr val="lt1"/>
            </a:solidFill>
            <a:prstDash val="solid"/>
            <a:round/>
            <a:headEnd type="none" w="sm" len="sm"/>
            <a:tailEnd type="none" w="sm" len="sm"/>
          </a:ln>
        </p:spPr>
      </p:sp>
      <p:sp>
        <p:nvSpPr>
          <p:cNvPr id="185" name="Google Shape;185;p6"/>
          <p:cNvSpPr txBox="1"/>
          <p:nvPr/>
        </p:nvSpPr>
        <p:spPr>
          <a:xfrm>
            <a:off x="283027" y="777189"/>
            <a:ext cx="1719943" cy="1538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chemeClr val="lt1"/>
                </a:solidFill>
                <a:latin typeface="Libre Baskerville"/>
                <a:ea typeface="Libre Baskerville"/>
                <a:cs typeface="Libre Baskerville"/>
                <a:sym typeface="Libre Baskerville"/>
              </a:rPr>
              <a:t> </a:t>
            </a:r>
            <a:r>
              <a:rPr lang="en-US" sz="5400" b="1" i="0" u="none" strike="noStrike" cap="none">
                <a:solidFill>
                  <a:schemeClr val="lt1"/>
                </a:solidFill>
                <a:latin typeface="Libre Baskerville"/>
                <a:ea typeface="Libre Baskerville"/>
                <a:cs typeface="Libre Baskerville"/>
                <a:sym typeface="Libre Baskerville"/>
              </a:rPr>
              <a:t>04</a:t>
            </a:r>
            <a:r>
              <a:rPr lang="en-US" sz="5400" b="0" i="0" u="none" strike="noStrike" cap="none">
                <a:solidFill>
                  <a:schemeClr val="lt1"/>
                </a:solidFill>
                <a:latin typeface="Libre Baskerville"/>
                <a:ea typeface="Libre Baskerville"/>
                <a:cs typeface="Libre Baskerville"/>
                <a:sym typeface="Libre Baskerville"/>
              </a:rPr>
              <a:t>.</a:t>
            </a:r>
            <a:endParaRPr sz="5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chemeClr val="lt1"/>
              </a:solidFill>
              <a:latin typeface="Arial"/>
              <a:ea typeface="Arial"/>
              <a:cs typeface="Arial"/>
              <a:sym typeface="Arial"/>
            </a:endParaRP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1"/>
                                        </p:tgtEl>
                                        <p:attrNameLst>
                                          <p:attrName>style.visibility</p:attrName>
                                        </p:attrNameLst>
                                      </p:cBhvr>
                                      <p:to>
                                        <p:strVal val="visible"/>
                                      </p:to>
                                    </p:set>
                                    <p:anim calcmode="lin" valueType="num">
                                      <p:cBhvr additive="base">
                                        <p:cTn id="7" dur="500"/>
                                        <p:tgtEl>
                                          <p:spTgt spid="18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
                                        </p:tgtEl>
                                        <p:attrNameLst>
                                          <p:attrName>style.visibility</p:attrName>
                                        </p:attrNameLst>
                                      </p:cBhvr>
                                      <p:to>
                                        <p:strVal val="visible"/>
                                      </p:to>
                                    </p:set>
                                    <p:animEffect transition="in" filter="fade">
                                      <p:cBhvr>
                                        <p:cTn id="12" dur="500"/>
                                        <p:tgtEl>
                                          <p:spTgt spid="18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2"/>
                                        </p:tgtEl>
                                        <p:attrNameLst>
                                          <p:attrName>style.visibility</p:attrName>
                                        </p:attrNameLst>
                                      </p:cBhvr>
                                      <p:to>
                                        <p:strVal val="visible"/>
                                      </p:to>
                                    </p:set>
                                    <p:anim calcmode="lin" valueType="num">
                                      <p:cBhvr additive="base">
                                        <p:cTn id="17" dur="500"/>
                                        <p:tgtEl>
                                          <p:spTgt spid="182"/>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84"/>
                                        </p:tgtEl>
                                        <p:attrNameLst>
                                          <p:attrName>style.visibility</p:attrName>
                                        </p:attrNameLst>
                                      </p:cBhvr>
                                      <p:to>
                                        <p:strVal val="visible"/>
                                      </p:to>
                                    </p:set>
                                    <p:anim calcmode="lin" valueType="num">
                                      <p:cBhvr additive="base">
                                        <p:cTn id="20" dur="500"/>
                                        <p:tgtEl>
                                          <p:spTgt spid="184"/>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5"/>
                                        </p:tgtEl>
                                        <p:attrNameLst>
                                          <p:attrName>style.visibility</p:attrName>
                                        </p:attrNameLst>
                                      </p:cBhvr>
                                      <p:to>
                                        <p:strVal val="visible"/>
                                      </p:to>
                                    </p:set>
                                    <p:anim calcmode="lin" valueType="num">
                                      <p:cBhvr additive="base">
                                        <p:cTn id="23" dur="500"/>
                                        <p:tgtEl>
                                          <p:spTgt spid="1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7"/>
          <p:cNvPicPr preferRelativeResize="0"/>
          <p:nvPr/>
        </p:nvPicPr>
        <p:blipFill rotWithShape="1">
          <a:blip r:embed="rId3">
            <a:alphaModFix/>
          </a:blip>
          <a:srcRect l="1" t="74419" r="-829"/>
          <a:stretch/>
        </p:blipFill>
        <p:spPr>
          <a:xfrm>
            <a:off x="1" y="0"/>
            <a:ext cx="18458120" cy="10287000"/>
          </a:xfrm>
          <a:prstGeom prst="rect">
            <a:avLst/>
          </a:prstGeom>
          <a:noFill/>
          <a:ln>
            <a:noFill/>
          </a:ln>
        </p:spPr>
      </p:pic>
      <p:pic>
        <p:nvPicPr>
          <p:cNvPr id="191" name="Google Shape;191;p7"/>
          <p:cNvPicPr preferRelativeResize="0"/>
          <p:nvPr/>
        </p:nvPicPr>
        <p:blipFill rotWithShape="1">
          <a:blip r:embed="rId4">
            <a:alphaModFix/>
          </a:blip>
          <a:srcRect/>
          <a:stretch/>
        </p:blipFill>
        <p:spPr>
          <a:xfrm>
            <a:off x="0" y="22860"/>
            <a:ext cx="18288000" cy="10264140"/>
          </a:xfrm>
          <a:prstGeom prst="rect">
            <a:avLst/>
          </a:prstGeom>
          <a:noFill/>
          <a:ln>
            <a:noFill/>
          </a:ln>
        </p:spPr>
      </p:pic>
      <p:sp>
        <p:nvSpPr>
          <p:cNvPr id="192" name="Google Shape;192;p7"/>
          <p:cNvSpPr txBox="1"/>
          <p:nvPr/>
        </p:nvSpPr>
        <p:spPr>
          <a:xfrm>
            <a:off x="1820494" y="3325091"/>
            <a:ext cx="15774986" cy="590927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FFFFCC"/>
              </a:buClr>
              <a:buSzPts val="3600"/>
              <a:buFont typeface="Noto Sans Symbols"/>
              <a:buChar char="⮚"/>
            </a:pPr>
            <a:r>
              <a:rPr lang="en-US" sz="3600" b="0" i="0" u="none" strike="noStrike" cap="none">
                <a:solidFill>
                  <a:srgbClr val="FFFFCC"/>
                </a:solidFill>
                <a:latin typeface="Times New Roman"/>
                <a:ea typeface="Times New Roman"/>
                <a:cs typeface="Times New Roman"/>
                <a:sym typeface="Times New Roman"/>
              </a:rPr>
              <a:t>Existing many research handled for diabetes detection. Data mining approach like clustering, classification were studied in existing system. </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FFFFCC"/>
              </a:buClr>
              <a:buSzPts val="3600"/>
              <a:buFont typeface="Noto Sans Symbols"/>
              <a:buChar char="⮚"/>
            </a:pPr>
            <a:r>
              <a:rPr lang="en-US" sz="3600" b="0" i="0" u="none" strike="noStrike" cap="none">
                <a:solidFill>
                  <a:srgbClr val="FFFFCC"/>
                </a:solidFill>
                <a:latin typeface="Times New Roman"/>
                <a:ea typeface="Times New Roman"/>
                <a:cs typeface="Times New Roman"/>
                <a:sym typeface="Times New Roman"/>
              </a:rPr>
              <a:t>Diabetes prediction using algorithms such as  k-Nearest Neighbour (K-NN), k-means                                                                                                                                                                                                                                                                          , branch and bound algorithm was proposed, A basic diabetic dataset is chosen for carrying out the comparative analysis.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600"/>
              <a:buFont typeface="Arial"/>
              <a:buNone/>
            </a:pPr>
            <a:endParaRPr sz="3600" b="0" i="0" u="none" strike="noStrike" cap="none">
              <a:solidFill>
                <a:srgbClr val="FFFFCC"/>
              </a:solidFill>
              <a:latin typeface="Times New Roman"/>
              <a:ea typeface="Times New Roman"/>
              <a:cs typeface="Times New Roman"/>
              <a:sym typeface="Times New Roman"/>
            </a:endParaRPr>
          </a:p>
        </p:txBody>
      </p:sp>
      <p:cxnSp>
        <p:nvCxnSpPr>
          <p:cNvPr id="193" name="Google Shape;193;p7"/>
          <p:cNvCxnSpPr/>
          <p:nvPr/>
        </p:nvCxnSpPr>
        <p:spPr>
          <a:xfrm>
            <a:off x="6748245" y="2457400"/>
            <a:ext cx="11539756" cy="0"/>
          </a:xfrm>
          <a:prstGeom prst="straightConnector1">
            <a:avLst/>
          </a:prstGeom>
          <a:noFill/>
          <a:ln w="38100" cap="flat" cmpd="sng">
            <a:solidFill>
              <a:srgbClr val="FFFF99"/>
            </a:solidFill>
            <a:prstDash val="solid"/>
            <a:round/>
            <a:headEnd type="none" w="sm" len="sm"/>
            <a:tailEnd type="none" w="sm" len="sm"/>
          </a:ln>
        </p:spPr>
      </p:cxnSp>
      <p:sp>
        <p:nvSpPr>
          <p:cNvPr id="194" name="Google Shape;194;p7"/>
          <p:cNvSpPr txBox="1"/>
          <p:nvPr/>
        </p:nvSpPr>
        <p:spPr>
          <a:xfrm>
            <a:off x="6748245" y="811527"/>
            <a:ext cx="13258987"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Clr>
                <a:srgbClr val="000000"/>
              </a:buClr>
              <a:buSzPts val="9000"/>
              <a:buFont typeface="Arial"/>
              <a:buNone/>
            </a:pPr>
            <a:r>
              <a:rPr lang="en-US" sz="9000" b="0" i="0" u="none" strike="noStrike" cap="none">
                <a:solidFill>
                  <a:srgbClr val="FFFF99"/>
                </a:solidFill>
                <a:latin typeface="Libre Baskerville"/>
                <a:ea typeface="Libre Baskerville"/>
                <a:cs typeface="Libre Baskerville"/>
                <a:sym typeface="Libre Baskerville"/>
              </a:rPr>
              <a:t>Existing System </a:t>
            </a:r>
            <a:endParaRPr sz="1400" b="0" i="0" u="none" strike="noStrike" cap="none">
              <a:solidFill>
                <a:srgbClr val="FFFF99"/>
              </a:solidFill>
              <a:latin typeface="Arial"/>
              <a:ea typeface="Arial"/>
              <a:cs typeface="Arial"/>
              <a:sym typeface="Arial"/>
            </a:endParaRPr>
          </a:p>
        </p:txBody>
      </p:sp>
      <p:sp>
        <p:nvSpPr>
          <p:cNvPr id="195" name="Google Shape;195;p7"/>
          <p:cNvSpPr/>
          <p:nvPr/>
        </p:nvSpPr>
        <p:spPr>
          <a:xfrm>
            <a:off x="5033549" y="978839"/>
            <a:ext cx="1544575" cy="1327368"/>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47625" cap="flat" cmpd="sng">
            <a:solidFill>
              <a:srgbClr val="FFFF99"/>
            </a:solidFill>
            <a:prstDash val="solid"/>
            <a:round/>
            <a:headEnd type="none" w="sm" len="sm"/>
            <a:tailEnd type="none" w="sm" len="sm"/>
          </a:ln>
        </p:spPr>
      </p:sp>
      <p:sp>
        <p:nvSpPr>
          <p:cNvPr id="196" name="Google Shape;196;p7"/>
          <p:cNvSpPr txBox="1"/>
          <p:nvPr/>
        </p:nvSpPr>
        <p:spPr>
          <a:xfrm>
            <a:off x="5367253" y="1331981"/>
            <a:ext cx="2554166"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FFFF99"/>
                </a:solidFill>
                <a:latin typeface="Libre Baskerville"/>
                <a:ea typeface="Libre Baskerville"/>
                <a:cs typeface="Libre Baskerville"/>
                <a:sym typeface="Libre Baskerville"/>
              </a:rPr>
              <a:t>05.</a:t>
            </a:r>
            <a:endParaRPr sz="3600" b="0" i="0" u="none" strike="noStrike" cap="none">
              <a:solidFill>
                <a:srgbClr val="FFFF9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transition spd="slow">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cTn>
                              </p:par>
                              <p:par>
                                <p:cTn id="8" presetID="10" presetClass="entr" presetSubtype="0" fill="hold" nodeType="withEffect">
                                  <p:stCondLst>
                                    <p:cond delay="0"/>
                                  </p:stCondLst>
                                  <p:childTnLst>
                                    <p:set>
                                      <p:cBhvr>
                                        <p:cTn id="9" dur="1" fill="hold">
                                          <p:stCondLst>
                                            <p:cond delay="0"/>
                                          </p:stCondLst>
                                        </p:cTn>
                                        <p:tgtEl>
                                          <p:spTgt spid="193"/>
                                        </p:tgtEl>
                                        <p:attrNameLst>
                                          <p:attrName>style.visibility</p:attrName>
                                        </p:attrNameLst>
                                      </p:cBhvr>
                                      <p:to>
                                        <p:strVal val="visible"/>
                                      </p:to>
                                    </p:set>
                                    <p:animEffect transition="in" filter="fade">
                                      <p:cBhvr>
                                        <p:cTn id="10" dur="500"/>
                                        <p:tgtEl>
                                          <p:spTgt spid="193"/>
                                        </p:tgtEl>
                                      </p:cBhvr>
                                    </p:animEffect>
                                  </p:childTnLst>
                                </p:cTn>
                              </p:par>
                              <p:par>
                                <p:cTn id="11" presetID="10" presetClass="entr" presetSubtype="0" fill="hold" nodeType="withEffect">
                                  <p:stCondLst>
                                    <p:cond delay="0"/>
                                  </p:stCondLst>
                                  <p:childTnLst>
                                    <p:set>
                                      <p:cBhvr>
                                        <p:cTn id="12" dur="1" fill="hold">
                                          <p:stCondLst>
                                            <p:cond delay="0"/>
                                          </p:stCondLst>
                                        </p:cTn>
                                        <p:tgtEl>
                                          <p:spTgt spid="195"/>
                                        </p:tgtEl>
                                        <p:attrNameLst>
                                          <p:attrName>style.visibility</p:attrName>
                                        </p:attrNameLst>
                                      </p:cBhvr>
                                      <p:to>
                                        <p:strVal val="visible"/>
                                      </p:to>
                                    </p:set>
                                    <p:animEffect transition="in" filter="fade">
                                      <p:cBhvr>
                                        <p:cTn id="13" dur="500"/>
                                        <p:tgtEl>
                                          <p:spTgt spid="195"/>
                                        </p:tgtEl>
                                      </p:cBhvr>
                                    </p:animEffect>
                                  </p:childTnLst>
                                </p:cTn>
                              </p:par>
                              <p:par>
                                <p:cTn id="14" presetID="10" presetClass="entr" presetSubtype="0" fill="hold" nodeType="withEffect">
                                  <p:stCondLst>
                                    <p:cond delay="0"/>
                                  </p:stCondLst>
                                  <p:childTnLst>
                                    <p:set>
                                      <p:cBhvr>
                                        <p:cTn id="15" dur="1" fill="hold">
                                          <p:stCondLst>
                                            <p:cond delay="0"/>
                                          </p:stCondLst>
                                        </p:cTn>
                                        <p:tgtEl>
                                          <p:spTgt spid="196"/>
                                        </p:tgtEl>
                                        <p:attrNameLst>
                                          <p:attrName>style.visibility</p:attrName>
                                        </p:attrNameLst>
                                      </p:cBhvr>
                                      <p:to>
                                        <p:strVal val="visible"/>
                                      </p:to>
                                    </p:set>
                                    <p:animEffect transition="in" filter="fade">
                                      <p:cBhvr>
                                        <p:cTn id="16" dur="500"/>
                                        <p:tgtEl>
                                          <p:spTgt spid="19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2"/>
                                        </p:tgtEl>
                                        <p:attrNameLst>
                                          <p:attrName>style.visibility</p:attrName>
                                        </p:attrNameLst>
                                      </p:cBhvr>
                                      <p:to>
                                        <p:strVal val="visible"/>
                                      </p:to>
                                    </p:set>
                                    <p:animEffect transition="in" filter="fade">
                                      <p:cBhvr>
                                        <p:cTn id="2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8"/>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202" name="Google Shape;202;p8"/>
          <p:cNvSpPr txBox="1"/>
          <p:nvPr/>
        </p:nvSpPr>
        <p:spPr>
          <a:xfrm>
            <a:off x="957943" y="2634344"/>
            <a:ext cx="17113816" cy="5078273"/>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lt1"/>
              </a:buClr>
              <a:buSzPts val="3600"/>
              <a:buFont typeface="Noto Sans Symbols"/>
              <a:buChar char="⮚"/>
            </a:pPr>
            <a:r>
              <a:rPr lang="en-US" sz="3600" b="0" i="0" u="none" strike="noStrike" cap="none">
                <a:solidFill>
                  <a:schemeClr val="lt1"/>
                </a:solidFill>
                <a:latin typeface="Times New Roman"/>
                <a:ea typeface="Times New Roman"/>
                <a:cs typeface="Times New Roman"/>
                <a:sym typeface="Times New Roman"/>
              </a:rPr>
              <a:t>This study proposes classifying a local diabetes dataset as a binary classification problem using machine learning algorithms. Specifically, algorithms such as Random Forest, Logistic Regression, and Support Vector Machine (SVM) are considered for this task.</a:t>
            </a:r>
            <a:endParaRPr/>
          </a:p>
          <a:p>
            <a:pPr marL="0" marR="0" lvl="0" indent="0" algn="just" rtl="0">
              <a:lnSpc>
                <a:spcPct val="150000"/>
              </a:lnSpc>
              <a:spcBef>
                <a:spcPts val="0"/>
              </a:spcBef>
              <a:spcAft>
                <a:spcPts val="0"/>
              </a:spcAft>
              <a:buClr>
                <a:schemeClr val="lt1"/>
              </a:buClr>
              <a:buSzPts val="3600"/>
              <a:buFont typeface="Noto Sans Symbols"/>
              <a:buChar char="⮚"/>
            </a:pPr>
            <a:r>
              <a:rPr lang="en-US" sz="3600" b="0" i="0" u="none" strike="noStrike" cap="none">
                <a:solidFill>
                  <a:schemeClr val="lt1"/>
                </a:solidFill>
                <a:latin typeface="Times New Roman"/>
                <a:ea typeface="Times New Roman"/>
                <a:cs typeface="Times New Roman"/>
                <a:sym typeface="Times New Roman"/>
              </a:rPr>
              <a:t> The proposed system aims to develop a predictive model for diabetes detection using machine learning techniques implemented in Python. </a:t>
            </a:r>
            <a:endParaRPr/>
          </a:p>
          <a:p>
            <a:pPr marL="0" marR="0" lvl="0" indent="0" algn="just" rtl="0">
              <a:lnSpc>
                <a:spcPct val="150000"/>
              </a:lnSpc>
              <a:spcBef>
                <a:spcPts val="0"/>
              </a:spcBef>
              <a:spcAft>
                <a:spcPts val="0"/>
              </a:spcAft>
              <a:buNone/>
            </a:pPr>
            <a:endParaRPr sz="3600" b="0" i="0" u="none" strike="noStrike" cap="none">
              <a:solidFill>
                <a:schemeClr val="lt1"/>
              </a:solidFill>
              <a:latin typeface="Times New Roman"/>
              <a:ea typeface="Times New Roman"/>
              <a:cs typeface="Times New Roman"/>
              <a:sym typeface="Times New Roman"/>
            </a:endParaRPr>
          </a:p>
        </p:txBody>
      </p:sp>
      <p:sp>
        <p:nvSpPr>
          <p:cNvPr id="203" name="Google Shape;203;p8"/>
          <p:cNvSpPr txBox="1"/>
          <p:nvPr/>
        </p:nvSpPr>
        <p:spPr>
          <a:xfrm>
            <a:off x="2220687" y="326571"/>
            <a:ext cx="11785382" cy="2769989"/>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9000" b="0" i="0" u="none" strike="noStrike" cap="none">
                <a:solidFill>
                  <a:schemeClr val="lt1"/>
                </a:solidFill>
                <a:latin typeface="Libre Baskerville"/>
                <a:ea typeface="Libre Baskerville"/>
                <a:cs typeface="Libre Baskerville"/>
                <a:sym typeface="Libre Baskerville"/>
              </a:rPr>
              <a:t>Proposed System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9000"/>
              <a:buFont typeface="Arial"/>
              <a:buNone/>
            </a:pPr>
            <a:r>
              <a:rPr lang="en-US" sz="9000" b="0" i="0" u="none" strike="noStrike" cap="none">
                <a:solidFill>
                  <a:schemeClr val="lt1"/>
                </a:solidFill>
                <a:latin typeface="Libre Baskerville"/>
                <a:ea typeface="Libre Baskerville"/>
                <a:cs typeface="Libre Baskerville"/>
                <a:sym typeface="Libre Baskerville"/>
              </a:rPr>
              <a:t>				</a:t>
            </a:r>
            <a:endParaRPr sz="1400" b="0" i="0" u="none" strike="noStrike" cap="none">
              <a:solidFill>
                <a:srgbClr val="000000"/>
              </a:solidFill>
              <a:latin typeface="Arial"/>
              <a:ea typeface="Arial"/>
              <a:cs typeface="Arial"/>
              <a:sym typeface="Arial"/>
            </a:endParaRPr>
          </a:p>
        </p:txBody>
      </p:sp>
      <p:sp>
        <p:nvSpPr>
          <p:cNvPr id="204" name="Google Shape;204;p8"/>
          <p:cNvSpPr/>
          <p:nvPr/>
        </p:nvSpPr>
        <p:spPr>
          <a:xfrm>
            <a:off x="520251" y="342452"/>
            <a:ext cx="1544575" cy="1327368"/>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chemeClr val="dk1">
              <a:alpha val="0"/>
            </a:schemeClr>
          </a:solidFill>
          <a:ln w="47625" cap="flat" cmpd="sng">
            <a:solidFill>
              <a:schemeClr val="lt1"/>
            </a:solidFill>
            <a:prstDash val="solid"/>
            <a:round/>
            <a:headEnd type="none" w="sm" len="sm"/>
            <a:tailEnd type="none" w="sm" len="sm"/>
          </a:ln>
        </p:spPr>
      </p:sp>
      <p:sp>
        <p:nvSpPr>
          <p:cNvPr id="205" name="Google Shape;205;p8"/>
          <p:cNvSpPr txBox="1"/>
          <p:nvPr/>
        </p:nvSpPr>
        <p:spPr>
          <a:xfrm>
            <a:off x="745142" y="649139"/>
            <a:ext cx="1094792"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lt1"/>
                </a:solidFill>
                <a:latin typeface="Libre Baskerville"/>
                <a:ea typeface="Libre Baskerville"/>
                <a:cs typeface="Libre Baskerville"/>
                <a:sym typeface="Libre Baskerville"/>
              </a:rPr>
              <a:t>06.</a:t>
            </a:r>
            <a:endParaRPr sz="40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rgbClr val="FFCC99"/>
              </a:solidFill>
              <a:latin typeface="Arial"/>
              <a:ea typeface="Arial"/>
              <a:cs typeface="Arial"/>
              <a:sym typeface="Arial"/>
            </a:endParaRPr>
          </a:p>
        </p:txBody>
      </p:sp>
      <p:cxnSp>
        <p:nvCxnSpPr>
          <p:cNvPr id="206" name="Google Shape;206;p8"/>
          <p:cNvCxnSpPr/>
          <p:nvPr/>
        </p:nvCxnSpPr>
        <p:spPr>
          <a:xfrm>
            <a:off x="2047300" y="1812092"/>
            <a:ext cx="5987347" cy="0"/>
          </a:xfrm>
          <a:prstGeom prst="straightConnector1">
            <a:avLst/>
          </a:prstGeom>
          <a:noFill/>
          <a:ln w="38100" cap="flat" cmpd="sng">
            <a:solidFill>
              <a:schemeClr val="lt1"/>
            </a:solidFill>
            <a:prstDash val="solid"/>
            <a:round/>
            <a:headEnd type="none" w="sm" len="sm"/>
            <a:tailEnd type="none" w="sm" len="sm"/>
          </a:ln>
          <a:effectLst>
            <a:outerShdw blurRad="40000" dist="23000" dir="5400000" rotWithShape="0">
              <a:srgbClr val="000000">
                <a:alpha val="34509"/>
              </a:srgbClr>
            </a:outerShdw>
          </a:effectLst>
        </p:spPr>
      </p:cxnSp>
      <p:cxnSp>
        <p:nvCxnSpPr>
          <p:cNvPr id="207" name="Google Shape;207;p8"/>
          <p:cNvCxnSpPr/>
          <p:nvPr/>
        </p:nvCxnSpPr>
        <p:spPr>
          <a:xfrm>
            <a:off x="7076500" y="1812092"/>
            <a:ext cx="5987347" cy="0"/>
          </a:xfrm>
          <a:prstGeom prst="straightConnector1">
            <a:avLst/>
          </a:prstGeom>
          <a:noFill/>
          <a:ln w="38100" cap="flat" cmpd="sng">
            <a:solidFill>
              <a:schemeClr val="lt1"/>
            </a:solidFill>
            <a:prstDash val="solid"/>
            <a:round/>
            <a:headEnd type="none" w="sm" len="sm"/>
            <a:tailEnd type="none" w="sm" len="sm"/>
          </a:ln>
          <a:effectLst>
            <a:outerShdw blurRad="40000" dist="23000" dir="5400000" rotWithShape="0">
              <a:srgbClr val="000000">
                <a:alpha val="34509"/>
              </a:srgbClr>
            </a:outerShdw>
          </a:effectLst>
        </p:spPr>
      </p:cxn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2000"/>
                                        <p:tgtEl>
                                          <p:spTgt spid="20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0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0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0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1231</Words>
  <Application>Microsoft Office PowerPoint</Application>
  <PresentationFormat>Custom</PresentationFormat>
  <Paragraphs>197</Paragraphs>
  <Slides>21</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Noto Sans Symbols</vt:lpstr>
      <vt:lpstr>Bell MT</vt:lpstr>
      <vt:lpstr>Libre Baskerville</vt:lpstr>
      <vt:lpstr>Sorts Mill Goudy</vt:lpstr>
      <vt:lpstr>Times New Roman</vt:lpstr>
      <vt:lpstr>Lustria</vt:lpstr>
      <vt:lpstr>Calibri</vt:lpstr>
      <vt:lpstr>Book Antiqua</vt:lpstr>
      <vt:lpstr>Libre Franklin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ll11</dc:creator>
  <cp:lastModifiedBy>bhoomikang7@outlook.com</cp:lastModifiedBy>
  <cp:revision>2</cp:revision>
  <dcterms:modified xsi:type="dcterms:W3CDTF">2025-11-25T16:15:54Z</dcterms:modified>
</cp:coreProperties>
</file>